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7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7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18.jpg" ContentType="image/jpeg"/>
  <Override PartName="/ppt/notesSlides/notesSlide26.xml" ContentType="application/vnd.openxmlformats-officedocument.presentationml.notesSlide+xml"/>
  <Override PartName="/ppt/media/image19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95" r:id="rId3"/>
    <p:sldId id="296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Nixie One" panose="020B0604020202020204" charset="0"/>
      <p:regular r:id="rId66"/>
    </p:embeddedFont>
    <p:embeddedFont>
      <p:font typeface="Varela Round" panose="020B0604020202020204" charset="-79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A20BD-2505-46DF-82F6-A791D1CCFF51}">
  <a:tblStyle styleId="{242A20BD-2505-46DF-82F6-A791D1CCFF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B38DEC-D873-43F8-8245-15F6AB0837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6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222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19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41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145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192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58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199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c5cf338a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c5cf338a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287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534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632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c5cf338a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c5cf338a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c5cf338a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c5cf338a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c5cf338a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c5cf338a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c5cf338a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c5cf338a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c5cf338a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c5cf338a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c5cf338a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c5cf338a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c5cf338a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c5cf338a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c5cf338a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c5cf338a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c5cf338a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dc5cf338a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1779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c5cf338a0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dc5cf338a0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7c9bb8524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77c9bb8524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46c432066_61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46c432066_61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73d26f0f7c_1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73d26f0f7c_1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7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85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4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9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TITLE_AND_BODY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56" name="Google Shape;156;p10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"/>
          <p:cNvSpPr/>
          <p:nvPr/>
        </p:nvSpPr>
        <p:spPr>
          <a:xfrm rot="10800000">
            <a:off x="-226170" y="4140650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nixie-on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varela-roun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2046514" y="1451169"/>
            <a:ext cx="544082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HIỂU VỀ </a:t>
            </a:r>
            <a:r>
              <a:rPr lang="e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THRESHOLDING</a:t>
            </a:r>
            <a:endParaRPr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5A8CE-BCF4-4DA0-8EB6-793473436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05485" y="4196443"/>
            <a:ext cx="897391" cy="8208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6;p17">
            <a:extLst>
              <a:ext uri="{FF2B5EF4-FFF2-40B4-BE49-F238E27FC236}">
                <a16:creationId xmlns:a16="http://schemas.microsoft.com/office/drawing/2014/main" id="{5EAAE87B-B3F0-4989-A780-636581EA23F9}"/>
              </a:ext>
            </a:extLst>
          </p:cNvPr>
          <p:cNvSpPr txBox="1">
            <a:spLocks/>
          </p:cNvSpPr>
          <p:nvPr/>
        </p:nvSpPr>
        <p:spPr>
          <a:xfrm>
            <a:off x="3537858" y="4258129"/>
            <a:ext cx="3277962" cy="88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</a:t>
            </a:r>
            <a:r>
              <a:rPr lang="vi-VN" sz="11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ướng dẫn</a:t>
            </a:r>
            <a:r>
              <a:rPr lang="vi-VN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GV PHẠM VĂN HUY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1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 thực hiện</a:t>
            </a:r>
            <a:r>
              <a:rPr lang="vi-VN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vi-VN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 HOÀNG LONG – 518H0035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TRẦN VĂN </a:t>
            </a:r>
            <a:r>
              <a:rPr lang="en-US" sz="1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– 518H0127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602978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Adaptive Thresholding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2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03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3237046" y="3502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Adaptive Thresholding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2761703" y="1092238"/>
            <a:ext cx="5275500" cy="2082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trượt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 dirty="0"/>
          </a:p>
        </p:txBody>
      </p:sp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F09FB-B6CE-433C-A383-FB0B8155D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18" y="2300891"/>
            <a:ext cx="5791835" cy="1478280"/>
          </a:xfrm>
          <a:prstGeom prst="rect">
            <a:avLst/>
          </a:prstGeom>
        </p:spPr>
      </p:pic>
      <p:sp>
        <p:nvSpPr>
          <p:cNvPr id="7" name="Google Shape;852;p48">
            <a:extLst>
              <a:ext uri="{FF2B5EF4-FFF2-40B4-BE49-F238E27FC236}">
                <a16:creationId xmlns:a16="http://schemas.microsoft.com/office/drawing/2014/main" id="{25F21CEC-BA2D-4F4B-A170-95E73A50D2E4}"/>
              </a:ext>
            </a:extLst>
          </p:cNvPr>
          <p:cNvSpPr/>
          <p:nvPr/>
        </p:nvSpPr>
        <p:spPr>
          <a:xfrm>
            <a:off x="4739371" y="4319578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821;p48">
            <a:extLst>
              <a:ext uri="{FF2B5EF4-FFF2-40B4-BE49-F238E27FC236}">
                <a16:creationId xmlns:a16="http://schemas.microsoft.com/office/drawing/2014/main" id="{A6AEE100-DA15-41B4-A890-E991D322F38D}"/>
              </a:ext>
            </a:extLst>
          </p:cNvPr>
          <p:cNvGrpSpPr/>
          <p:nvPr/>
        </p:nvGrpSpPr>
        <p:grpSpPr>
          <a:xfrm>
            <a:off x="8037203" y="1877206"/>
            <a:ext cx="299121" cy="423685"/>
            <a:chOff x="3984000" y="1594200"/>
            <a:chExt cx="357800" cy="506800"/>
          </a:xfrm>
          <a:solidFill>
            <a:srgbClr val="FF0000"/>
          </a:solidFill>
        </p:grpSpPr>
        <p:sp>
          <p:nvSpPr>
            <p:cNvPr id="9" name="Google Shape;822;p48">
              <a:extLst>
                <a:ext uri="{FF2B5EF4-FFF2-40B4-BE49-F238E27FC236}">
                  <a16:creationId xmlns:a16="http://schemas.microsoft.com/office/drawing/2014/main" id="{ABCB2E9F-B0D3-4697-AAB4-BAF203F2D8A6}"/>
                </a:ext>
              </a:extLst>
            </p:cNvPr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3;p48">
              <a:extLst>
                <a:ext uri="{FF2B5EF4-FFF2-40B4-BE49-F238E27FC236}">
                  <a16:creationId xmlns:a16="http://schemas.microsoft.com/office/drawing/2014/main" id="{68FBE638-A54C-40AE-9D35-BAA75DDEBF8E}"/>
                </a:ext>
              </a:extLst>
            </p:cNvPr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8492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3237046" y="3502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Adaptive Thresholding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2565759" y="881742"/>
            <a:ext cx="5834383" cy="2213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vị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đoạn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</a:p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chiếu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.)</a:t>
            </a:r>
          </a:p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Ở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vực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sz="1400" dirty="0"/>
          </a:p>
        </p:txBody>
      </p:sp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8EE02F-2779-4849-9BCD-54DA4C7B60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2917371"/>
            <a:ext cx="1875972" cy="1875879"/>
          </a:xfrm>
          <a:prstGeom prst="rect">
            <a:avLst/>
          </a:prstGeom>
        </p:spPr>
      </p:pic>
      <p:grpSp>
        <p:nvGrpSpPr>
          <p:cNvPr id="16" name="Google Shape;1289;p49">
            <a:extLst>
              <a:ext uri="{FF2B5EF4-FFF2-40B4-BE49-F238E27FC236}">
                <a16:creationId xmlns:a16="http://schemas.microsoft.com/office/drawing/2014/main" id="{714325E4-9D9E-49E5-8F60-61CF422E585B}"/>
              </a:ext>
            </a:extLst>
          </p:cNvPr>
          <p:cNvGrpSpPr/>
          <p:nvPr/>
        </p:nvGrpSpPr>
        <p:grpSpPr>
          <a:xfrm rot="20486112">
            <a:off x="6897115" y="3733858"/>
            <a:ext cx="246199" cy="445516"/>
            <a:chOff x="4556125" y="630237"/>
            <a:chExt cx="3081338" cy="5568950"/>
          </a:xfrm>
        </p:grpSpPr>
        <p:sp>
          <p:nvSpPr>
            <p:cNvPr id="17" name="Google Shape;1290;p49">
              <a:extLst>
                <a:ext uri="{FF2B5EF4-FFF2-40B4-BE49-F238E27FC236}">
                  <a16:creationId xmlns:a16="http://schemas.microsoft.com/office/drawing/2014/main" id="{59F504E4-70FA-4AC6-A34C-BC05D8424FD0}"/>
                </a:ext>
              </a:extLst>
            </p:cNvPr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91;p49">
              <a:extLst>
                <a:ext uri="{FF2B5EF4-FFF2-40B4-BE49-F238E27FC236}">
                  <a16:creationId xmlns:a16="http://schemas.microsoft.com/office/drawing/2014/main" id="{702FF5E6-EEF7-46CD-B5AC-10567BD5A516}"/>
                </a:ext>
              </a:extLst>
            </p:cNvPr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92;p49">
              <a:extLst>
                <a:ext uri="{FF2B5EF4-FFF2-40B4-BE49-F238E27FC236}">
                  <a16:creationId xmlns:a16="http://schemas.microsoft.com/office/drawing/2014/main" id="{05CF198B-E001-4F87-8C31-A0A44A11375B}"/>
                </a:ext>
              </a:extLst>
            </p:cNvPr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93;p49">
              <a:extLst>
                <a:ext uri="{FF2B5EF4-FFF2-40B4-BE49-F238E27FC236}">
                  <a16:creationId xmlns:a16="http://schemas.microsoft.com/office/drawing/2014/main" id="{C0984D8D-4AF4-4656-9C5F-EF81395225EA}"/>
                </a:ext>
              </a:extLst>
            </p:cNvPr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94;p49">
              <a:extLst>
                <a:ext uri="{FF2B5EF4-FFF2-40B4-BE49-F238E27FC236}">
                  <a16:creationId xmlns:a16="http://schemas.microsoft.com/office/drawing/2014/main" id="{E08EA280-68BF-4705-BCD1-0B430C592284}"/>
                </a:ext>
              </a:extLst>
            </p:cNvPr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95;p49">
              <a:extLst>
                <a:ext uri="{FF2B5EF4-FFF2-40B4-BE49-F238E27FC236}">
                  <a16:creationId xmlns:a16="http://schemas.microsoft.com/office/drawing/2014/main" id="{CAB0DE2C-D97A-408A-9C37-EF201276B8FB}"/>
                </a:ext>
              </a:extLst>
            </p:cNvPr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96;p49">
              <a:extLst>
                <a:ext uri="{FF2B5EF4-FFF2-40B4-BE49-F238E27FC236}">
                  <a16:creationId xmlns:a16="http://schemas.microsoft.com/office/drawing/2014/main" id="{00D52A19-901B-41B0-8BC1-3644892614DC}"/>
                </a:ext>
              </a:extLst>
            </p:cNvPr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14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959790" y="202037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2123076" y="734829"/>
            <a:ext cx="2038896" cy="49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Khu</a:t>
            </a:r>
            <a:r>
              <a:rPr lang="en-US" dirty="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vực</a:t>
            </a:r>
            <a:r>
              <a:rPr lang="en-US" dirty="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lân</a:t>
            </a:r>
            <a:r>
              <a:rPr lang="en-US" dirty="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cận</a:t>
            </a:r>
            <a:r>
              <a:rPr lang="en-US" dirty="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là</a:t>
            </a:r>
            <a:r>
              <a:rPr lang="en-US" dirty="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gì</a:t>
            </a:r>
            <a:r>
              <a:rPr lang="en-US" dirty="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?</a:t>
            </a:r>
            <a:endParaRPr dirty="0">
              <a:solidFill>
                <a:srgbClr val="FF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2A953-33C3-4F48-AAB3-B0FA24E98E4D}"/>
              </a:ext>
            </a:extLst>
          </p:cNvPr>
          <p:cNvSpPr txBox="1"/>
          <p:nvPr/>
        </p:nvSpPr>
        <p:spPr>
          <a:xfrm>
            <a:off x="1751609" y="1120395"/>
            <a:ext cx="5897338" cy="106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tọa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x,y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p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4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gần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chiều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ngang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{(x-1,y); (x,y-1); (x,y+1); (x+1,y)}.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6147E-93E8-44CD-B9DC-B980825A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91" y="2002427"/>
            <a:ext cx="4822190" cy="1203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6BF272-3D98-42EE-90FE-AAF1FEBEBD51}"/>
              </a:ext>
            </a:extLst>
          </p:cNvPr>
          <p:cNvSpPr txBox="1"/>
          <p:nvPr/>
        </p:nvSpPr>
        <p:spPr>
          <a:xfrm>
            <a:off x="2575295" y="3433171"/>
            <a:ext cx="5897338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8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lân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p.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nằm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biên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mép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nằm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ngoài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Google Shape;1402;p49">
            <a:extLst>
              <a:ext uri="{FF2B5EF4-FFF2-40B4-BE49-F238E27FC236}">
                <a16:creationId xmlns:a16="http://schemas.microsoft.com/office/drawing/2014/main" id="{D5A77CA9-00C3-4717-8484-A150E7870689}"/>
              </a:ext>
            </a:extLst>
          </p:cNvPr>
          <p:cNvGrpSpPr/>
          <p:nvPr/>
        </p:nvGrpSpPr>
        <p:grpSpPr>
          <a:xfrm>
            <a:off x="7778633" y="3925340"/>
            <a:ext cx="373053" cy="445791"/>
            <a:chOff x="8095060" y="5664590"/>
            <a:chExt cx="497404" cy="594389"/>
          </a:xfrm>
        </p:grpSpPr>
        <p:grpSp>
          <p:nvGrpSpPr>
            <p:cNvPr id="11" name="Google Shape;1403;p49">
              <a:extLst>
                <a:ext uri="{FF2B5EF4-FFF2-40B4-BE49-F238E27FC236}">
                  <a16:creationId xmlns:a16="http://schemas.microsoft.com/office/drawing/2014/main" id="{D5484624-B78A-4F21-BD58-6BAF5E181528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4" name="Google Shape;1404;p49">
                <a:extLst>
                  <a:ext uri="{FF2B5EF4-FFF2-40B4-BE49-F238E27FC236}">
                    <a16:creationId xmlns:a16="http://schemas.microsoft.com/office/drawing/2014/main" id="{B82CEA37-55B8-4A25-807F-7EC8CD5F403A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405;p49">
                <a:extLst>
                  <a:ext uri="{FF2B5EF4-FFF2-40B4-BE49-F238E27FC236}">
                    <a16:creationId xmlns:a16="http://schemas.microsoft.com/office/drawing/2014/main" id="{9CAB69F2-CE6E-4D18-9E67-1EC09C759599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406;p49">
                <a:extLst>
                  <a:ext uri="{FF2B5EF4-FFF2-40B4-BE49-F238E27FC236}">
                    <a16:creationId xmlns:a16="http://schemas.microsoft.com/office/drawing/2014/main" id="{48BF043C-A3E1-4C44-9387-259D5DCAA1A8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1407;p49">
              <a:extLst>
                <a:ext uri="{FF2B5EF4-FFF2-40B4-BE49-F238E27FC236}">
                  <a16:creationId xmlns:a16="http://schemas.microsoft.com/office/drawing/2014/main" id="{6B3AD8CA-1407-4D76-9BFD-FF84B21F7419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1" name="Google Shape;1408;p49">
                <a:extLst>
                  <a:ext uri="{FF2B5EF4-FFF2-40B4-BE49-F238E27FC236}">
                    <a16:creationId xmlns:a16="http://schemas.microsoft.com/office/drawing/2014/main" id="{32E200A0-3126-4986-B6E5-1A0F6E51BAAE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409;p49">
                <a:extLst>
                  <a:ext uri="{FF2B5EF4-FFF2-40B4-BE49-F238E27FC236}">
                    <a16:creationId xmlns:a16="http://schemas.microsoft.com/office/drawing/2014/main" id="{DA52DAF6-F112-4636-98BD-03D9D3289297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410;p49">
                <a:extLst>
                  <a:ext uri="{FF2B5EF4-FFF2-40B4-BE49-F238E27FC236}">
                    <a16:creationId xmlns:a16="http://schemas.microsoft.com/office/drawing/2014/main" id="{A60EA15C-A1D1-419D-B924-CCDEC7F5BABE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411;p49">
              <a:extLst>
                <a:ext uri="{FF2B5EF4-FFF2-40B4-BE49-F238E27FC236}">
                  <a16:creationId xmlns:a16="http://schemas.microsoft.com/office/drawing/2014/main" id="{3C3C1FA6-E7E5-4722-B032-986EB62104D2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8" name="Google Shape;1412;p49">
                <a:extLst>
                  <a:ext uri="{FF2B5EF4-FFF2-40B4-BE49-F238E27FC236}">
                    <a16:creationId xmlns:a16="http://schemas.microsoft.com/office/drawing/2014/main" id="{B16FC658-A87B-44D8-AEF9-94EAD3A31BD3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13;p49">
                <a:extLst>
                  <a:ext uri="{FF2B5EF4-FFF2-40B4-BE49-F238E27FC236}">
                    <a16:creationId xmlns:a16="http://schemas.microsoft.com/office/drawing/2014/main" id="{132E2BEC-2E41-4552-92E6-1B79B9DFBB91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14;p49">
                <a:extLst>
                  <a:ext uri="{FF2B5EF4-FFF2-40B4-BE49-F238E27FC236}">
                    <a16:creationId xmlns:a16="http://schemas.microsoft.com/office/drawing/2014/main" id="{52828688-64A4-4314-AC38-A6FA7F6F1602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15;p49">
              <a:extLst>
                <a:ext uri="{FF2B5EF4-FFF2-40B4-BE49-F238E27FC236}">
                  <a16:creationId xmlns:a16="http://schemas.microsoft.com/office/drawing/2014/main" id="{57264185-4746-4B93-BD3C-FC410AD8C9C4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" name="Google Shape;1416;p49">
                <a:extLst>
                  <a:ext uri="{FF2B5EF4-FFF2-40B4-BE49-F238E27FC236}">
                    <a16:creationId xmlns:a16="http://schemas.microsoft.com/office/drawing/2014/main" id="{41C2FC84-25DA-4630-B62E-7DEC212D7DDF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17;p49">
                <a:extLst>
                  <a:ext uri="{FF2B5EF4-FFF2-40B4-BE49-F238E27FC236}">
                    <a16:creationId xmlns:a16="http://schemas.microsoft.com/office/drawing/2014/main" id="{B32DF1AC-F2F5-4998-84B5-F2F702A0BA79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18;p49">
                <a:extLst>
                  <a:ext uri="{FF2B5EF4-FFF2-40B4-BE49-F238E27FC236}">
                    <a16:creationId xmlns:a16="http://schemas.microsoft.com/office/drawing/2014/main" id="{F8021A74-042D-41AE-958E-9A01E349330F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157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981866" y="438351"/>
            <a:ext cx="6063261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2155099" y="1031854"/>
            <a:ext cx="5903324" cy="49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Cách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tính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giá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trị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trung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bình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của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khu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vực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lân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Varela Round"/>
                <a:ea typeface="Varela Round"/>
                <a:cs typeface="Varela Round"/>
                <a:sym typeface="Varela Round"/>
              </a:rPr>
              <a:t>cận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2A953-33C3-4F48-AAB3-B0FA24E98E4D}"/>
              </a:ext>
            </a:extLst>
          </p:cNvPr>
          <p:cNvSpPr txBox="1"/>
          <p:nvPr/>
        </p:nvSpPr>
        <p:spPr>
          <a:xfrm>
            <a:off x="2261126" y="1525728"/>
            <a:ext cx="5453217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pixel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vùng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đoạn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lọc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3x3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12F523-8589-42FB-95D4-9BBAB76DE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643" y="2566461"/>
            <a:ext cx="2697390" cy="1557501"/>
          </a:xfrm>
          <a:prstGeom prst="rect">
            <a:avLst/>
          </a:prstGeom>
        </p:spPr>
      </p:pic>
      <p:grpSp>
        <p:nvGrpSpPr>
          <p:cNvPr id="28" name="Google Shape;1428;p49">
            <a:extLst>
              <a:ext uri="{FF2B5EF4-FFF2-40B4-BE49-F238E27FC236}">
                <a16:creationId xmlns:a16="http://schemas.microsoft.com/office/drawing/2014/main" id="{AD25EB3C-1BF3-486E-81C7-BDDE6AC872F8}"/>
              </a:ext>
            </a:extLst>
          </p:cNvPr>
          <p:cNvGrpSpPr/>
          <p:nvPr/>
        </p:nvGrpSpPr>
        <p:grpSpPr>
          <a:xfrm>
            <a:off x="5444934" y="4293796"/>
            <a:ext cx="1079865" cy="445624"/>
            <a:chOff x="2571250" y="5664707"/>
            <a:chExt cx="1439820" cy="594165"/>
          </a:xfrm>
        </p:grpSpPr>
        <p:sp>
          <p:nvSpPr>
            <p:cNvPr id="29" name="Google Shape;1429;p49">
              <a:extLst>
                <a:ext uri="{FF2B5EF4-FFF2-40B4-BE49-F238E27FC236}">
                  <a16:creationId xmlns:a16="http://schemas.microsoft.com/office/drawing/2014/main" id="{BFA4C5A8-0990-40A6-A5AF-EEC2F81A8EFC}"/>
                </a:ext>
              </a:extLst>
            </p:cNvPr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430;p49">
              <a:extLst>
                <a:ext uri="{FF2B5EF4-FFF2-40B4-BE49-F238E27FC236}">
                  <a16:creationId xmlns:a16="http://schemas.microsoft.com/office/drawing/2014/main" id="{0EA18D24-F996-468D-9B18-1B8DF34E966B}"/>
                </a:ext>
              </a:extLst>
            </p:cNvPr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431;p49">
              <a:extLst>
                <a:ext uri="{FF2B5EF4-FFF2-40B4-BE49-F238E27FC236}">
                  <a16:creationId xmlns:a16="http://schemas.microsoft.com/office/drawing/2014/main" id="{05ACAF78-FBF4-4453-98F3-1BBCA79C5A19}"/>
                </a:ext>
              </a:extLst>
            </p:cNvPr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432;p49">
              <a:extLst>
                <a:ext uri="{FF2B5EF4-FFF2-40B4-BE49-F238E27FC236}">
                  <a16:creationId xmlns:a16="http://schemas.microsoft.com/office/drawing/2014/main" id="{0E3E80F4-370B-4F01-975A-A6604586D207}"/>
                </a:ext>
              </a:extLst>
            </p:cNvPr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433;p49">
              <a:extLst>
                <a:ext uri="{FF2B5EF4-FFF2-40B4-BE49-F238E27FC236}">
                  <a16:creationId xmlns:a16="http://schemas.microsoft.com/office/drawing/2014/main" id="{8B1E7129-75B0-4FB7-BCE7-BA4226101B3C}"/>
                </a:ext>
              </a:extLst>
            </p:cNvPr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434;p49">
              <a:extLst>
                <a:ext uri="{FF2B5EF4-FFF2-40B4-BE49-F238E27FC236}">
                  <a16:creationId xmlns:a16="http://schemas.microsoft.com/office/drawing/2014/main" id="{4CF94A5B-0AF6-4A73-BCD8-D72F642047F2}"/>
                </a:ext>
              </a:extLst>
            </p:cNvPr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435;p49">
              <a:extLst>
                <a:ext uri="{FF2B5EF4-FFF2-40B4-BE49-F238E27FC236}">
                  <a16:creationId xmlns:a16="http://schemas.microsoft.com/office/drawing/2014/main" id="{AFEB36BA-E6F4-4F42-87CE-B408D0EBB976}"/>
                </a:ext>
              </a:extLst>
            </p:cNvPr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436;p49">
              <a:extLst>
                <a:ext uri="{FF2B5EF4-FFF2-40B4-BE49-F238E27FC236}">
                  <a16:creationId xmlns:a16="http://schemas.microsoft.com/office/drawing/2014/main" id="{6DBFCDF8-8AE6-4559-AE59-118E24A6B96A}"/>
                </a:ext>
              </a:extLst>
            </p:cNvPr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437;p49">
              <a:extLst>
                <a:ext uri="{FF2B5EF4-FFF2-40B4-BE49-F238E27FC236}">
                  <a16:creationId xmlns:a16="http://schemas.microsoft.com/office/drawing/2014/main" id="{3E255A0E-11CD-4CFB-B444-D00C86BF0A2D}"/>
                </a:ext>
              </a:extLst>
            </p:cNvPr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438;p49">
              <a:extLst>
                <a:ext uri="{FF2B5EF4-FFF2-40B4-BE49-F238E27FC236}">
                  <a16:creationId xmlns:a16="http://schemas.microsoft.com/office/drawing/2014/main" id="{7F9A7C58-11C2-4E1B-B185-53869455A46A}"/>
                </a:ext>
              </a:extLst>
            </p:cNvPr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439;p49">
              <a:extLst>
                <a:ext uri="{FF2B5EF4-FFF2-40B4-BE49-F238E27FC236}">
                  <a16:creationId xmlns:a16="http://schemas.microsoft.com/office/drawing/2014/main" id="{50ABAF02-C9F9-4696-B0AD-79D3B43F2D7A}"/>
                </a:ext>
              </a:extLst>
            </p:cNvPr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440;p49">
              <a:extLst>
                <a:ext uri="{FF2B5EF4-FFF2-40B4-BE49-F238E27FC236}">
                  <a16:creationId xmlns:a16="http://schemas.microsoft.com/office/drawing/2014/main" id="{9680FFAD-C62C-40A0-A317-7185A4DD2B93}"/>
                </a:ext>
              </a:extLst>
            </p:cNvPr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441;p49">
              <a:extLst>
                <a:ext uri="{FF2B5EF4-FFF2-40B4-BE49-F238E27FC236}">
                  <a16:creationId xmlns:a16="http://schemas.microsoft.com/office/drawing/2014/main" id="{029C1915-28C8-4407-917D-0C0832E11E56}"/>
                </a:ext>
              </a:extLst>
            </p:cNvPr>
            <p:cNvSpPr/>
            <p:nvPr/>
          </p:nvSpPr>
          <p:spPr>
            <a:xfrm>
              <a:off x="3830834" y="5664707"/>
              <a:ext cx="180236" cy="544648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442;p49">
              <a:extLst>
                <a:ext uri="{FF2B5EF4-FFF2-40B4-BE49-F238E27FC236}">
                  <a16:creationId xmlns:a16="http://schemas.microsoft.com/office/drawing/2014/main" id="{3F8A9372-4F35-4544-9201-D9446C26BDC8}"/>
                </a:ext>
              </a:extLst>
            </p:cNvPr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443;p49">
              <a:extLst>
                <a:ext uri="{FF2B5EF4-FFF2-40B4-BE49-F238E27FC236}">
                  <a16:creationId xmlns:a16="http://schemas.microsoft.com/office/drawing/2014/main" id="{1C9CFA42-611D-44CB-8CB2-05E3D13E2962}"/>
                </a:ext>
              </a:extLst>
            </p:cNvPr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444;p49">
              <a:extLst>
                <a:ext uri="{FF2B5EF4-FFF2-40B4-BE49-F238E27FC236}">
                  <a16:creationId xmlns:a16="http://schemas.microsoft.com/office/drawing/2014/main" id="{9E994CA1-54F7-45AF-8E6D-0D53C6093064}"/>
                </a:ext>
              </a:extLst>
            </p:cNvPr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45;p49">
              <a:extLst>
                <a:ext uri="{FF2B5EF4-FFF2-40B4-BE49-F238E27FC236}">
                  <a16:creationId xmlns:a16="http://schemas.microsoft.com/office/drawing/2014/main" id="{70E98CFC-F723-4812-AE5C-EF62C7E82E12}"/>
                </a:ext>
              </a:extLst>
            </p:cNvPr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46;p49">
              <a:extLst>
                <a:ext uri="{FF2B5EF4-FFF2-40B4-BE49-F238E27FC236}">
                  <a16:creationId xmlns:a16="http://schemas.microsoft.com/office/drawing/2014/main" id="{1FE0D576-84A2-44B9-A4D6-A060267A50D7}"/>
                </a:ext>
              </a:extLst>
            </p:cNvPr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47;p49">
              <a:extLst>
                <a:ext uri="{FF2B5EF4-FFF2-40B4-BE49-F238E27FC236}">
                  <a16:creationId xmlns:a16="http://schemas.microsoft.com/office/drawing/2014/main" id="{7B6FE139-FB64-4008-9C3E-125F1E68161E}"/>
                </a:ext>
              </a:extLst>
            </p:cNvPr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48;p49">
              <a:extLst>
                <a:ext uri="{FF2B5EF4-FFF2-40B4-BE49-F238E27FC236}">
                  <a16:creationId xmlns:a16="http://schemas.microsoft.com/office/drawing/2014/main" id="{2BFA7731-D4B1-436A-98A7-7859EA0CA83F}"/>
                </a:ext>
              </a:extLst>
            </p:cNvPr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49;p49">
              <a:extLst>
                <a:ext uri="{FF2B5EF4-FFF2-40B4-BE49-F238E27FC236}">
                  <a16:creationId xmlns:a16="http://schemas.microsoft.com/office/drawing/2014/main" id="{BE0F1FAA-8371-420B-98DA-E65A542C624B}"/>
                </a:ext>
              </a:extLst>
            </p:cNvPr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450;p49">
              <a:extLst>
                <a:ext uri="{FF2B5EF4-FFF2-40B4-BE49-F238E27FC236}">
                  <a16:creationId xmlns:a16="http://schemas.microsoft.com/office/drawing/2014/main" id="{6B86A592-877C-488D-9A72-F7E4F7685572}"/>
                </a:ext>
              </a:extLst>
            </p:cNvPr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51;p49">
              <a:extLst>
                <a:ext uri="{FF2B5EF4-FFF2-40B4-BE49-F238E27FC236}">
                  <a16:creationId xmlns:a16="http://schemas.microsoft.com/office/drawing/2014/main" id="{49FF20DB-131F-4D8C-9BBD-D1FBCEA3B771}"/>
                </a:ext>
              </a:extLst>
            </p:cNvPr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452;p49">
              <a:extLst>
                <a:ext uri="{FF2B5EF4-FFF2-40B4-BE49-F238E27FC236}">
                  <a16:creationId xmlns:a16="http://schemas.microsoft.com/office/drawing/2014/main" id="{14238D78-D0EA-47A7-BD85-AE5DF8B19B64}"/>
                </a:ext>
              </a:extLst>
            </p:cNvPr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373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818274" y="207644"/>
            <a:ext cx="6191895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2A953-33C3-4F48-AAB3-B0FA24E98E4D}"/>
                  </a:ext>
                </a:extLst>
              </p:cNvPr>
              <p:cNvSpPr txBox="1"/>
              <p:nvPr/>
            </p:nvSpPr>
            <p:spPr>
              <a:xfrm>
                <a:off x="2319272" y="918096"/>
                <a:ext cx="5897338" cy="4299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Giả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sử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ảnh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I(m*n)</a:t>
                </a:r>
              </a:p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điểm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mức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ảnh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sắp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xếp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tăng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dần</a:t>
                </a: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t(g):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lần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xuất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hiện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mức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&lt;=g</a:t>
                </a:r>
              </a:p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h(g):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lần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xuất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hiện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mức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xám</a:t>
                </a: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Momen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quán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mức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xám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&lt;= g:</a:t>
                </a:r>
              </a:p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m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g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grow m:val="on"/>
                        <m:ctrlP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𝑔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g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g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f:</a:t>
                </a:r>
              </a:p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g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 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[</m:t>
                    </m:r>
                    <m:r>
                      <a:rPr lang="en-US" i="1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𝐺</m:t>
                    </m:r>
                    <m:r>
                      <a:rPr lang="en-US" i="1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−1)]</m:t>
                    </m:r>
                  </m:oMath>
                </a14:m>
                <a:r>
                  <a:rPr lang="en-US" baseline="30000" dirty="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"/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Ngưỡng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tự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Ɵ</a:t>
                </a:r>
              </a:p>
              <a:p>
                <a:pPr marL="342900" marR="0" lvl="0" indent="-3429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"/>
                </a:pPr>
                <a:r>
                  <a:rPr lang="en-US" dirty="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f(Ɵ) = max(f(g))</a:t>
                </a:r>
              </a:p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45720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2A953-33C3-4F48-AAB3-B0FA24E98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272" y="918096"/>
                <a:ext cx="5897338" cy="4299767"/>
              </a:xfrm>
              <a:prstGeom prst="rect">
                <a:avLst/>
              </a:prstGeom>
              <a:blipFill>
                <a:blip r:embed="rId3"/>
                <a:stretch>
                  <a:fillRect l="-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oogle Shape;1001;p48">
            <a:extLst>
              <a:ext uri="{FF2B5EF4-FFF2-40B4-BE49-F238E27FC236}">
                <a16:creationId xmlns:a16="http://schemas.microsoft.com/office/drawing/2014/main" id="{2CAC5A40-2620-42CD-A7AC-247DF3C228BA}"/>
              </a:ext>
            </a:extLst>
          </p:cNvPr>
          <p:cNvGrpSpPr/>
          <p:nvPr/>
        </p:nvGrpSpPr>
        <p:grpSpPr>
          <a:xfrm>
            <a:off x="5906044" y="2635093"/>
            <a:ext cx="799556" cy="785772"/>
            <a:chOff x="5926225" y="921350"/>
            <a:chExt cx="517800" cy="504350"/>
          </a:xfrm>
        </p:grpSpPr>
        <p:sp>
          <p:nvSpPr>
            <p:cNvPr id="28" name="Google Shape;1002;p48">
              <a:extLst>
                <a:ext uri="{FF2B5EF4-FFF2-40B4-BE49-F238E27FC236}">
                  <a16:creationId xmlns:a16="http://schemas.microsoft.com/office/drawing/2014/main" id="{226F59D4-DB74-4C0A-84EC-44A45DE9D379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29" name="Google Shape;1003;p48">
              <a:extLst>
                <a:ext uri="{FF2B5EF4-FFF2-40B4-BE49-F238E27FC236}">
                  <a16:creationId xmlns:a16="http://schemas.microsoft.com/office/drawing/2014/main" id="{321B4F2E-3891-4598-BEB6-BDDF212497B7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30" name="Google Shape;850;p48">
            <a:extLst>
              <a:ext uri="{FF2B5EF4-FFF2-40B4-BE49-F238E27FC236}">
                <a16:creationId xmlns:a16="http://schemas.microsoft.com/office/drawing/2014/main" id="{A4374E43-1846-4991-B9A4-7510B5E42854}"/>
              </a:ext>
            </a:extLst>
          </p:cNvPr>
          <p:cNvSpPr/>
          <p:nvPr/>
        </p:nvSpPr>
        <p:spPr>
          <a:xfrm>
            <a:off x="6146041" y="2868198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" name="Google Shape;1128;p49">
            <a:extLst>
              <a:ext uri="{FF2B5EF4-FFF2-40B4-BE49-F238E27FC236}">
                <a16:creationId xmlns:a16="http://schemas.microsoft.com/office/drawing/2014/main" id="{46EDEB8A-A1CF-4D89-9998-D54D6EAE0F92}"/>
              </a:ext>
            </a:extLst>
          </p:cNvPr>
          <p:cNvGrpSpPr/>
          <p:nvPr/>
        </p:nvGrpSpPr>
        <p:grpSpPr>
          <a:xfrm>
            <a:off x="8067407" y="4189118"/>
            <a:ext cx="298405" cy="445762"/>
            <a:chOff x="11033597" y="1011159"/>
            <a:chExt cx="482075" cy="720133"/>
          </a:xfrm>
        </p:grpSpPr>
        <p:sp>
          <p:nvSpPr>
            <p:cNvPr id="32" name="Google Shape;1129;p49">
              <a:extLst>
                <a:ext uri="{FF2B5EF4-FFF2-40B4-BE49-F238E27FC236}">
                  <a16:creationId xmlns:a16="http://schemas.microsoft.com/office/drawing/2014/main" id="{618A1690-F49B-45FB-80C9-13EDD7210D86}"/>
                </a:ext>
              </a:extLst>
            </p:cNvPr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30;p49">
              <a:extLst>
                <a:ext uri="{FF2B5EF4-FFF2-40B4-BE49-F238E27FC236}">
                  <a16:creationId xmlns:a16="http://schemas.microsoft.com/office/drawing/2014/main" id="{F863CA31-DC89-4EC6-9AFD-9DBD851F9F97}"/>
                </a:ext>
              </a:extLst>
            </p:cNvPr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31;p49">
              <a:extLst>
                <a:ext uri="{FF2B5EF4-FFF2-40B4-BE49-F238E27FC236}">
                  <a16:creationId xmlns:a16="http://schemas.microsoft.com/office/drawing/2014/main" id="{68B762D3-234F-4188-90BA-F5B918B7C817}"/>
                </a:ext>
              </a:extLst>
            </p:cNvPr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132;p49">
              <a:extLst>
                <a:ext uri="{FF2B5EF4-FFF2-40B4-BE49-F238E27FC236}">
                  <a16:creationId xmlns:a16="http://schemas.microsoft.com/office/drawing/2014/main" id="{83EDB483-189D-44F5-9F16-2D09764CA8EE}"/>
                </a:ext>
              </a:extLst>
            </p:cNvPr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40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763845" y="76973"/>
            <a:ext cx="6191895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2A953-33C3-4F48-AAB3-B0FA24E98E4D}"/>
              </a:ext>
            </a:extLst>
          </p:cNvPr>
          <p:cNvSpPr txBox="1"/>
          <p:nvPr/>
        </p:nvSpPr>
        <p:spPr>
          <a:xfrm>
            <a:off x="2453530" y="945386"/>
            <a:ext cx="5897338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4176DA-7999-4264-9FF2-37648C06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69" y="605629"/>
            <a:ext cx="3821202" cy="132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A7D42D-3983-4802-BF3C-16C1B380E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79" y="2018143"/>
            <a:ext cx="5399435" cy="2718208"/>
          </a:xfrm>
          <a:prstGeom prst="rect">
            <a:avLst/>
          </a:prstGeom>
        </p:spPr>
      </p:pic>
      <p:grpSp>
        <p:nvGrpSpPr>
          <p:cNvPr id="16" name="Google Shape;958;p48">
            <a:extLst>
              <a:ext uri="{FF2B5EF4-FFF2-40B4-BE49-F238E27FC236}">
                <a16:creationId xmlns:a16="http://schemas.microsoft.com/office/drawing/2014/main" id="{DC33B6AA-B522-4FB0-9D9A-25D98218605D}"/>
              </a:ext>
            </a:extLst>
          </p:cNvPr>
          <p:cNvGrpSpPr/>
          <p:nvPr/>
        </p:nvGrpSpPr>
        <p:grpSpPr>
          <a:xfrm>
            <a:off x="7151370" y="1645386"/>
            <a:ext cx="371623" cy="365499"/>
            <a:chOff x="1244325" y="4999400"/>
            <a:chExt cx="444525" cy="437200"/>
          </a:xfrm>
          <a:solidFill>
            <a:schemeClr val="tx1"/>
          </a:solidFill>
        </p:grpSpPr>
        <p:sp>
          <p:nvSpPr>
            <p:cNvPr id="17" name="Google Shape;959;p48">
              <a:extLst>
                <a:ext uri="{FF2B5EF4-FFF2-40B4-BE49-F238E27FC236}">
                  <a16:creationId xmlns:a16="http://schemas.microsoft.com/office/drawing/2014/main" id="{2E307139-6F5F-4603-A61C-56287244AB1B}"/>
                </a:ext>
              </a:extLst>
            </p:cNvPr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60;p48">
              <a:extLst>
                <a:ext uri="{FF2B5EF4-FFF2-40B4-BE49-F238E27FC236}">
                  <a16:creationId xmlns:a16="http://schemas.microsoft.com/office/drawing/2014/main" id="{728F6FFB-9FC0-4D14-94E9-25F10FDD9EAA}"/>
                </a:ext>
              </a:extLst>
            </p:cNvPr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1;p48">
              <a:extLst>
                <a:ext uri="{FF2B5EF4-FFF2-40B4-BE49-F238E27FC236}">
                  <a16:creationId xmlns:a16="http://schemas.microsoft.com/office/drawing/2014/main" id="{C87E05AB-8D06-4F1A-986C-998B08EF1941}"/>
                </a:ext>
              </a:extLst>
            </p:cNvPr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2;p48">
              <a:extLst>
                <a:ext uri="{FF2B5EF4-FFF2-40B4-BE49-F238E27FC236}">
                  <a16:creationId xmlns:a16="http://schemas.microsoft.com/office/drawing/2014/main" id="{74CBBAA6-CD9D-4765-95FA-73E2CD471F1D}"/>
                </a:ext>
              </a:extLst>
            </p:cNvPr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3;p48">
              <a:extLst>
                <a:ext uri="{FF2B5EF4-FFF2-40B4-BE49-F238E27FC236}">
                  <a16:creationId xmlns:a16="http://schemas.microsoft.com/office/drawing/2014/main" id="{3925409E-9F46-4624-B3F6-3F49042F9A48}"/>
                </a:ext>
              </a:extLst>
            </p:cNvPr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928;p48">
            <a:extLst>
              <a:ext uri="{FF2B5EF4-FFF2-40B4-BE49-F238E27FC236}">
                <a16:creationId xmlns:a16="http://schemas.microsoft.com/office/drawing/2014/main" id="{36A0F933-6D1D-4549-8C78-90A7D8102A77}"/>
              </a:ext>
            </a:extLst>
          </p:cNvPr>
          <p:cNvGrpSpPr/>
          <p:nvPr/>
        </p:nvGrpSpPr>
        <p:grpSpPr>
          <a:xfrm>
            <a:off x="8179864" y="4209249"/>
            <a:ext cx="342008" cy="342029"/>
            <a:chOff x="6654650" y="3665275"/>
            <a:chExt cx="409100" cy="409125"/>
          </a:xfrm>
          <a:solidFill>
            <a:schemeClr val="accent6">
              <a:lumMod val="75000"/>
            </a:schemeClr>
          </a:solidFill>
        </p:grpSpPr>
        <p:sp>
          <p:nvSpPr>
            <p:cNvPr id="23" name="Google Shape;929;p48">
              <a:extLst>
                <a:ext uri="{FF2B5EF4-FFF2-40B4-BE49-F238E27FC236}">
                  <a16:creationId xmlns:a16="http://schemas.microsoft.com/office/drawing/2014/main" id="{DBF2FA84-DF7B-46CB-B5A6-73EE068E7392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0;p48">
              <a:extLst>
                <a:ext uri="{FF2B5EF4-FFF2-40B4-BE49-F238E27FC236}">
                  <a16:creationId xmlns:a16="http://schemas.microsoft.com/office/drawing/2014/main" id="{F37F6A0C-BC6C-45D8-BB12-552EF3D15E78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2752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Instructions for use</a:t>
            </a:r>
            <a:endParaRPr sz="3000" dirty="0"/>
          </a:p>
        </p:txBody>
      </p:sp>
      <p:sp>
        <p:nvSpPr>
          <p:cNvPr id="201" name="Google Shape;201;p14"/>
          <p:cNvSpPr txBox="1"/>
          <p:nvPr/>
        </p:nvSpPr>
        <p:spPr>
          <a:xfrm>
            <a:off x="2953325" y="1730550"/>
            <a:ext cx="23823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004C"/>
                </a:solidFill>
                <a:latin typeface="Varela Round"/>
                <a:ea typeface="Varela Round"/>
                <a:cs typeface="Varela Round"/>
                <a:sym typeface="Varela Round"/>
              </a:rPr>
              <a:t>EDIT IN GOOGLE SLIDES</a:t>
            </a:r>
            <a:endParaRPr sz="1000">
              <a:solidFill>
                <a:srgbClr val="E8004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Click on the button under the presentation preview that says "Use as Google Slides Theme".</a:t>
            </a:r>
            <a:endParaRPr sz="10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You will get a copy of this document on your Google Drive and will be able to edit, add or delete slides.</a:t>
            </a:r>
            <a:endParaRPr sz="10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You have to be signed in to your Google account.</a:t>
            </a:r>
            <a:endParaRPr sz="10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5657958" y="1730550"/>
            <a:ext cx="24864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8004C"/>
                </a:solidFill>
                <a:latin typeface="Varela Round"/>
                <a:ea typeface="Varela Round"/>
                <a:cs typeface="Varela Round"/>
                <a:sym typeface="Varela Round"/>
              </a:rPr>
              <a:t>EDIT IN POWERPOINT®</a:t>
            </a:r>
            <a:endParaRPr sz="1000">
              <a:solidFill>
                <a:srgbClr val="E8004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Click on the button under the presentation preview that says "Download as PowerPoint template". You will get a .pptx file that you can edit in PowerPoint.</a:t>
            </a:r>
            <a:endParaRPr sz="10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0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)</a:t>
            </a:r>
            <a:endParaRPr sz="10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3" name="Google Shape;203;p14"/>
          <p:cNvSpPr txBox="1"/>
          <p:nvPr/>
        </p:nvSpPr>
        <p:spPr>
          <a:xfrm>
            <a:off x="2953325" y="4134525"/>
            <a:ext cx="51909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More info on how to use this template at </a:t>
            </a:r>
            <a:r>
              <a:rPr lang="en" sz="800" b="1" u="sng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800"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This template is free to use under </a:t>
            </a:r>
            <a:r>
              <a:rPr lang="en" sz="800" u="sng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8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. You can keep the Credits slide or mention SlidesCarnival and other resources used in a slide footer.</a:t>
            </a:r>
            <a:endParaRPr sz="8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80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I am Jayden Smith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211" name="Google Shape;211;p15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</a:t>
            </a:r>
            <a:endParaRPr sz="1400"/>
          </a:p>
        </p:txBody>
      </p:sp>
      <p:pic>
        <p:nvPicPr>
          <p:cNvPr id="212" name="Google Shape;212;p15"/>
          <p:cNvPicPr preferRelativeResize="0"/>
          <p:nvPr/>
        </p:nvPicPr>
        <p:blipFill rotWithShape="1">
          <a:blip r:embed="rId3">
            <a:alphaModFix/>
          </a:blip>
          <a:srcRect l="30551" t="3201" r="30548" b="38377"/>
          <a:stretch/>
        </p:blipFill>
        <p:spPr>
          <a:xfrm>
            <a:off x="3876675" y="1876425"/>
            <a:ext cx="1390500" cy="139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Transition headline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1</a:t>
            </a:r>
            <a:endParaRPr sz="9600" b="1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97" name="Google Shape;497;p40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0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40"/>
          <p:cNvGrpSpPr/>
          <p:nvPr/>
        </p:nvGrpSpPr>
        <p:grpSpPr>
          <a:xfrm>
            <a:off x="1786339" y="1474801"/>
            <a:ext cx="473400" cy="473400"/>
            <a:chOff x="1786339" y="1703401"/>
            <a:chExt cx="473400" cy="473400"/>
          </a:xfrm>
        </p:grpSpPr>
        <p:sp>
          <p:nvSpPr>
            <p:cNvPr id="500" name="Google Shape;50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2" name="Google Shape;502;p40"/>
          <p:cNvGrpSpPr/>
          <p:nvPr/>
        </p:nvGrpSpPr>
        <p:grpSpPr>
          <a:xfrm>
            <a:off x="3814414" y="1474801"/>
            <a:ext cx="473400" cy="473400"/>
            <a:chOff x="3814414" y="1703401"/>
            <a:chExt cx="473400" cy="473400"/>
          </a:xfrm>
        </p:grpSpPr>
        <p:sp>
          <p:nvSpPr>
            <p:cNvPr id="503" name="Google Shape;50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3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5" name="Google Shape;505;p40"/>
          <p:cNvGrpSpPr/>
          <p:nvPr/>
        </p:nvGrpSpPr>
        <p:grpSpPr>
          <a:xfrm>
            <a:off x="5842489" y="1474801"/>
            <a:ext cx="473400" cy="473400"/>
            <a:chOff x="5842489" y="1703401"/>
            <a:chExt cx="473400" cy="473400"/>
          </a:xfrm>
        </p:grpSpPr>
        <p:sp>
          <p:nvSpPr>
            <p:cNvPr id="506" name="Google Shape;506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5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8" name="Google Shape;508;p40"/>
          <p:cNvGrpSpPr/>
          <p:nvPr/>
        </p:nvGrpSpPr>
        <p:grpSpPr>
          <a:xfrm>
            <a:off x="6880814" y="3347700"/>
            <a:ext cx="473400" cy="473400"/>
            <a:chOff x="6880814" y="3576300"/>
            <a:chExt cx="473400" cy="473400"/>
          </a:xfrm>
        </p:grpSpPr>
        <p:sp>
          <p:nvSpPr>
            <p:cNvPr id="509" name="Google Shape;509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6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11" name="Google Shape;511;p40"/>
          <p:cNvGrpSpPr/>
          <p:nvPr/>
        </p:nvGrpSpPr>
        <p:grpSpPr>
          <a:xfrm>
            <a:off x="4852739" y="3347700"/>
            <a:ext cx="473400" cy="473400"/>
            <a:chOff x="4852739" y="3576300"/>
            <a:chExt cx="473400" cy="473400"/>
          </a:xfrm>
        </p:grpSpPr>
        <p:sp>
          <p:nvSpPr>
            <p:cNvPr id="512" name="Google Shape;512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4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14" name="Google Shape;514;p40"/>
          <p:cNvGrpSpPr/>
          <p:nvPr/>
        </p:nvGrpSpPr>
        <p:grpSpPr>
          <a:xfrm>
            <a:off x="2824664" y="3347700"/>
            <a:ext cx="473400" cy="473400"/>
            <a:chOff x="2824664" y="3576300"/>
            <a:chExt cx="473400" cy="473400"/>
          </a:xfrm>
        </p:grpSpPr>
        <p:sp>
          <p:nvSpPr>
            <p:cNvPr id="515" name="Google Shape;51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2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517" name="Google Shape;517;p40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THRESHOLDING là gì và tại sao lại dùng ADAPTIVE THRESHOLDING</a:t>
            </a:r>
            <a:endParaRPr sz="9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8" name="Google Shape;518;p40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543601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0" name="Google Shape;520;p40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ADAPTIVE THRESHOLDING</a:t>
            </a:r>
            <a:endParaRPr sz="900" dirty="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444625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2" name="Google Shape;522;p40"/>
          <p:cNvSpPr txBox="1"/>
          <p:nvPr/>
        </p:nvSpPr>
        <p:spPr>
          <a:xfrm>
            <a:off x="647433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3" name="Google Shape;523;p40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197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227" name="Google Shape;227;p17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4294967295"/>
          </p:nvPr>
        </p:nvSpPr>
        <p:spPr>
          <a:xfrm>
            <a:off x="1304925" y="3868755"/>
            <a:ext cx="6534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1BECC"/>
                </a:solidFill>
              </a:rPr>
              <a:t>Bring the attention of your audience over a key concept using icons or illustrations</a:t>
            </a:r>
            <a:endParaRPr>
              <a:solidFill>
                <a:srgbClr val="A1BECC"/>
              </a:solidFill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3333750" y="1333500"/>
            <a:ext cx="2476500" cy="2476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3209925" y="1209675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962275" y="1543050"/>
            <a:ext cx="704700" cy="7047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5295900" y="2897050"/>
            <a:ext cx="971700" cy="971700"/>
          </a:xfrm>
          <a:prstGeom prst="donut">
            <a:avLst>
              <a:gd name="adj" fmla="val 12811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9"/>
          <p:cNvGrpSpPr/>
          <p:nvPr/>
        </p:nvGrpSpPr>
        <p:grpSpPr>
          <a:xfrm>
            <a:off x="3990646" y="2000576"/>
            <a:ext cx="1162865" cy="1162930"/>
            <a:chOff x="570875" y="4322250"/>
            <a:chExt cx="443300" cy="443325"/>
          </a:xfrm>
        </p:grpSpPr>
        <p:sp>
          <p:nvSpPr>
            <p:cNvPr id="246" name="Google Shape;246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1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4572000" y="13662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body" idx="1"/>
          </p:nvPr>
        </p:nvSpPr>
        <p:spPr>
          <a:xfrm>
            <a:off x="4572000" y="1982951"/>
            <a:ext cx="3639600" cy="1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74" name="Google Shape;274;p22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00" y="1033650"/>
            <a:ext cx="3076200" cy="307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 idx="4294967295"/>
          </p:nvPr>
        </p:nvSpPr>
        <p:spPr>
          <a:xfrm>
            <a:off x="723900" y="247650"/>
            <a:ext cx="76962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Want big impact?</a:t>
            </a:r>
            <a:endParaRPr>
              <a:solidFill>
                <a:srgbClr val="617A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Use big image.</a:t>
            </a:r>
            <a:endParaRPr>
              <a:solidFill>
                <a:srgbClr val="617A86"/>
              </a:solidFill>
            </a:endParaRPr>
          </a:p>
        </p:txBody>
      </p:sp>
      <p:sp>
        <p:nvSpPr>
          <p:cNvPr id="281" name="Google Shape;281;p2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>
            <a:off x="1722113" y="1507650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White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5293686" y="1507650"/>
            <a:ext cx="2128200" cy="2128200"/>
          </a:xfrm>
          <a:prstGeom prst="ellipse">
            <a:avLst/>
          </a:prstGeom>
          <a:solidFill>
            <a:srgbClr val="E8004C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Black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8" name="Google Shape;288;p24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3507899" y="1507650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Gray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96" name="Google Shape;296;p25"/>
          <p:cNvGraphicFramePr/>
          <p:nvPr/>
        </p:nvGraphicFramePr>
        <p:xfrm>
          <a:off x="3024200" y="1678781"/>
          <a:ext cx="5167300" cy="2742300"/>
        </p:xfrm>
        <a:graphic>
          <a:graphicData uri="http://schemas.openxmlformats.org/drawingml/2006/table">
            <a:tbl>
              <a:tblPr>
                <a:noFill/>
                <a:tableStyleId>{242A20BD-2505-46DF-82F6-A791D1CCFF51}</a:tableStyleId>
              </a:tblPr>
              <a:tblGrid>
                <a:gridCol w="129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Yellow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7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Blue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30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Orange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24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16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7" name="Google Shape;297;p25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6" descr="mapa_linea_n-01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4125" y="677150"/>
            <a:ext cx="8555749" cy="43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1666875" y="1118625"/>
            <a:ext cx="819300" cy="786300"/>
          </a:xfrm>
          <a:prstGeom prst="wedgeEllipseCallout">
            <a:avLst>
              <a:gd name="adj1" fmla="val 1153"/>
              <a:gd name="adj2" fmla="val 6696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OUR OFFICE</a:t>
            </a:r>
            <a:endParaRPr sz="800"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1009650" y="2019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714625" y="36291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3771900" y="185752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4448250" y="3924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6629400" y="234330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7581900" y="40863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3304795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Adaptive Thresholding?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1</a:t>
            </a:r>
            <a:endParaRPr sz="9600" b="1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2878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</a:t>
            </a:r>
            <a:endParaRPr sz="96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7" name="Google Shape;31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4956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89,526,124$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106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25" name="Google Shape;32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100%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27" name="Google Shape;32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185,244 users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8" name="Google Shape;32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29" name="Google Shape;329;p28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2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5" name="Google Shape;335;p29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189532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29"/>
          <p:cNvCxnSpPr/>
          <p:nvPr/>
        </p:nvCxnSpPr>
        <p:spPr>
          <a:xfrm rot="10800000">
            <a:off x="210502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8" name="Google Shape;338;p29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682927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" name="Google Shape;340;p29"/>
          <p:cNvCxnSpPr/>
          <p:nvPr/>
        </p:nvCxnSpPr>
        <p:spPr>
          <a:xfrm>
            <a:off x="4572000" y="252412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1" name="Google Shape;341;p29"/>
          <p:cNvCxnSpPr/>
          <p:nvPr/>
        </p:nvCxnSpPr>
        <p:spPr>
          <a:xfrm rot="10800000">
            <a:off x="703897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2" name="Google Shape;342;p29"/>
          <p:cNvSpPr txBox="1"/>
          <p:nvPr/>
        </p:nvSpPr>
        <p:spPr>
          <a:xfrm>
            <a:off x="148117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first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3948150" y="3346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second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641512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last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5" name="Google Shape;345;p2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2935875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2" name="Google Shape;352;p30"/>
          <p:cNvSpPr txBox="1">
            <a:spLocks noGrp="1"/>
          </p:cNvSpPr>
          <p:nvPr>
            <p:ph type="body" idx="2"/>
          </p:nvPr>
        </p:nvSpPr>
        <p:spPr>
          <a:xfrm>
            <a:off x="4862768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3" name="Google Shape;353;p30"/>
          <p:cNvSpPr txBox="1">
            <a:spLocks noGrp="1"/>
          </p:cNvSpPr>
          <p:nvPr>
            <p:ph type="body" idx="3"/>
          </p:nvPr>
        </p:nvSpPr>
        <p:spPr>
          <a:xfrm>
            <a:off x="6789661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4" name="Google Shape;354;p30"/>
          <p:cNvSpPr txBox="1">
            <a:spLocks noGrp="1"/>
          </p:cNvSpPr>
          <p:nvPr>
            <p:ph type="body" idx="1"/>
          </p:nvPr>
        </p:nvSpPr>
        <p:spPr>
          <a:xfrm>
            <a:off x="2935875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5" name="Google Shape;355;p30"/>
          <p:cNvSpPr txBox="1">
            <a:spLocks noGrp="1"/>
          </p:cNvSpPr>
          <p:nvPr>
            <p:ph type="body" idx="2"/>
          </p:nvPr>
        </p:nvSpPr>
        <p:spPr>
          <a:xfrm>
            <a:off x="4862768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6" name="Google Shape;356;p30"/>
          <p:cNvSpPr txBox="1">
            <a:spLocks noGrp="1"/>
          </p:cNvSpPr>
          <p:nvPr>
            <p:ph type="body" idx="3"/>
          </p:nvPr>
        </p:nvSpPr>
        <p:spPr>
          <a:xfrm>
            <a:off x="6789661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7" name="Google Shape;357;p30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364" name="Google Shape;364;p31"/>
          <p:cNvCxnSpPr/>
          <p:nvPr/>
        </p:nvCxnSpPr>
        <p:spPr>
          <a:xfrm>
            <a:off x="1698900" y="998499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1"/>
          <p:cNvCxnSpPr/>
          <p:nvPr/>
        </p:nvCxnSpPr>
        <p:spPr>
          <a:xfrm>
            <a:off x="1698900" y="1707981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31"/>
          <p:cNvCxnSpPr/>
          <p:nvPr/>
        </p:nvCxnSpPr>
        <p:spPr>
          <a:xfrm>
            <a:off x="1698900" y="2417463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31"/>
          <p:cNvCxnSpPr/>
          <p:nvPr/>
        </p:nvCxnSpPr>
        <p:spPr>
          <a:xfrm>
            <a:off x="1698900" y="3126946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31"/>
          <p:cNvCxnSpPr/>
          <p:nvPr/>
        </p:nvCxnSpPr>
        <p:spPr>
          <a:xfrm>
            <a:off x="1698900" y="3858326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31"/>
          <p:cNvSpPr txBox="1"/>
          <p:nvPr/>
        </p:nvSpPr>
        <p:spPr>
          <a:xfrm>
            <a:off x="1698900" y="8397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4000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3000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2000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1000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2343667" y="2304736"/>
            <a:ext cx="1854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2593108" y="1910673"/>
            <a:ext cx="1854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2842549" y="2417463"/>
            <a:ext cx="1854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3735168" y="2618526"/>
            <a:ext cx="1854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1"/>
          <p:cNvSpPr/>
          <p:nvPr/>
        </p:nvSpPr>
        <p:spPr>
          <a:xfrm>
            <a:off x="3984609" y="2020143"/>
            <a:ext cx="1854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4234050" y="1152823"/>
            <a:ext cx="1854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5126668" y="2063918"/>
            <a:ext cx="1854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5376109" y="998375"/>
            <a:ext cx="1854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5625550" y="2246361"/>
            <a:ext cx="1854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6518169" y="2676900"/>
            <a:ext cx="1854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6767609" y="1217418"/>
            <a:ext cx="1854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7017050" y="1531208"/>
            <a:ext cx="1854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Mobile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87" name="Google Shape;387;p32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88" name="Google Shape;388;p32"/>
          <p:cNvGrpSpPr/>
          <p:nvPr/>
        </p:nvGrpSpPr>
        <p:grpSpPr>
          <a:xfrm>
            <a:off x="3751151" y="437824"/>
            <a:ext cx="1641689" cy="3405188"/>
            <a:chOff x="2547150" y="238125"/>
            <a:chExt cx="2525675" cy="5238750"/>
          </a:xfrm>
        </p:grpSpPr>
        <p:sp>
          <p:nvSpPr>
            <p:cNvPr id="389" name="Google Shape;389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3" name="Google Shape;393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787069" y="734108"/>
            <a:ext cx="1568899" cy="281301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Tablet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99" name="Google Shape;399;p3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>
            <a:off x="3436338" y="374185"/>
            <a:ext cx="2271967" cy="3505771"/>
            <a:chOff x="2112475" y="238125"/>
            <a:chExt cx="3395050" cy="5238750"/>
          </a:xfrm>
        </p:grpSpPr>
        <p:sp>
          <p:nvSpPr>
            <p:cNvPr id="401" name="Google Shape;401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5" name="Google Shape;4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316" y="684441"/>
            <a:ext cx="2156682" cy="287559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Desktop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411" name="Google Shape;411;p3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12" name="Google Shape;412;p34"/>
          <p:cNvGrpSpPr/>
          <p:nvPr/>
        </p:nvGrpSpPr>
        <p:grpSpPr>
          <a:xfrm>
            <a:off x="1932415" y="713502"/>
            <a:ext cx="5279280" cy="3093067"/>
            <a:chOff x="1177450" y="241631"/>
            <a:chExt cx="6173152" cy="3616776"/>
          </a:xfrm>
        </p:grpSpPr>
        <p:sp>
          <p:nvSpPr>
            <p:cNvPr id="413" name="Google Shape;41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7" name="Google Shape;417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521868" y="884027"/>
            <a:ext cx="4103400" cy="2606563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423" name="Google Shape;423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Any questions?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424" name="Google Shape;424;p35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 &amp; user@mail.me</a:t>
            </a:r>
            <a:endParaRPr sz="1400"/>
          </a:p>
        </p:txBody>
      </p:sp>
      <p:sp>
        <p:nvSpPr>
          <p:cNvPr id="425" name="Google Shape;425;p35"/>
          <p:cNvSpPr/>
          <p:nvPr/>
        </p:nvSpPr>
        <p:spPr>
          <a:xfrm>
            <a:off x="4073931" y="2091663"/>
            <a:ext cx="996143" cy="99614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32" name="Google Shape;432;p36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57510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presentation uses the following typographies and colors: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Titles: </a:t>
            </a:r>
            <a:r>
              <a:rPr lang="en" sz="1200" b="1"/>
              <a:t>Nixie One</a:t>
            </a:r>
            <a:endParaRPr sz="1200" b="1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Body copy: </a:t>
            </a:r>
            <a:r>
              <a:rPr lang="en" sz="1200" b="1"/>
              <a:t>Varela Round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can download the fonts on these pages: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AC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https://www.fontsquirrel.com/fonts/nixie-one</a:t>
            </a:r>
            <a:endParaRPr sz="1200">
              <a:solidFill>
                <a:srgbClr val="00ACC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AC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https://www.fontsquirrel.com/fonts/varela-round</a:t>
            </a:r>
            <a:endParaRPr sz="1200">
              <a:solidFill>
                <a:srgbClr val="00ACC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</a:t>
            </a:r>
            <a:r>
              <a:rPr lang="en" sz="1200" b="1">
                <a:solidFill>
                  <a:srgbClr val="F8BB00"/>
                </a:solidFill>
              </a:rPr>
              <a:t>#f8bb00</a:t>
            </a:r>
            <a:r>
              <a:rPr lang="en" sz="1200"/>
              <a:t>		Orange </a:t>
            </a:r>
            <a:r>
              <a:rPr lang="en" sz="1200" b="1">
                <a:solidFill>
                  <a:srgbClr val="ED4A00"/>
                </a:solidFill>
              </a:rPr>
              <a:t>#ed4a00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Fucsia </a:t>
            </a:r>
            <a:r>
              <a:rPr lang="en" sz="1200" b="1">
                <a:solidFill>
                  <a:srgbClr val="E8004C"/>
                </a:solidFill>
              </a:rPr>
              <a:t>#e8004c</a:t>
            </a:r>
            <a:endParaRPr sz="1200" b="1">
              <a:solidFill>
                <a:srgbClr val="3D85C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Blue </a:t>
            </a:r>
            <a:r>
              <a:rPr lang="en" sz="1200" b="1">
                <a:solidFill>
                  <a:srgbClr val="00ACC3"/>
                </a:solidFill>
              </a:rPr>
              <a:t>#00acc3		</a:t>
            </a:r>
            <a:r>
              <a:rPr lang="en" sz="1200"/>
              <a:t>Aqua </a:t>
            </a:r>
            <a:r>
              <a:rPr lang="en" sz="1200" b="1">
                <a:solidFill>
                  <a:srgbClr val="00D1C6"/>
                </a:solidFill>
              </a:rPr>
              <a:t>#00d1c6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Lime </a:t>
            </a:r>
            <a:r>
              <a:rPr lang="en" sz="1200" b="1">
                <a:solidFill>
                  <a:srgbClr val="BBCD00"/>
                </a:solidFill>
              </a:rPr>
              <a:t>#bbcd00</a:t>
            </a:r>
            <a:endParaRPr sz="1200" b="1">
              <a:solidFill>
                <a:srgbClr val="3D85C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Green </a:t>
            </a:r>
            <a:r>
              <a:rPr lang="en" sz="1200" b="1">
                <a:solidFill>
                  <a:srgbClr val="65BB48"/>
                </a:solidFill>
              </a:rPr>
              <a:t>#65bb48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Gray </a:t>
            </a:r>
            <a:r>
              <a:rPr lang="en" sz="1200" b="1">
                <a:solidFill>
                  <a:srgbClr val="617A86"/>
                </a:solidFill>
              </a:rPr>
              <a:t>#617a86		</a:t>
            </a:r>
            <a:r>
              <a:rPr lang="en" sz="1200"/>
              <a:t>Light Gray </a:t>
            </a:r>
            <a:r>
              <a:rPr lang="en" sz="1200" b="1">
                <a:solidFill>
                  <a:srgbClr val="A1BECC"/>
                </a:solidFill>
              </a:rPr>
              <a:t>#a1becc</a:t>
            </a:r>
            <a:endParaRPr sz="1200" b="1">
              <a:solidFill>
                <a:srgbClr val="A1BE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D85C6"/>
              </a:solidFill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2935875" y="4096217"/>
            <a:ext cx="5751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34" name="Google Shape;434;p36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3237046" y="3502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Thresholding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gì</a:t>
            </a:r>
            <a:r>
              <a:rPr lang="en-US" sz="2400" dirty="0"/>
              <a:t>?</a:t>
            </a:r>
            <a:endParaRPr sz="2400" dirty="0"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2895961" y="991351"/>
            <a:ext cx="5275500" cy="2082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Thresholding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kỹ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OpenCV,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gán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pixel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Thresholding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kỹ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đoạn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khỏi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bức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vùng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tức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dưới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 dirty="0"/>
          </a:p>
        </p:txBody>
      </p:sp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7B2CA-8139-488E-A1F4-2563A3F7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459" y="3040742"/>
            <a:ext cx="3947569" cy="18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2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40" name="Google Shape;440;p37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Special thanks to all the people who made and released these awesome resources for free:</a:t>
            </a:r>
            <a:endParaRPr>
              <a:solidFill>
                <a:srgbClr val="617A86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Presentation template by </a:t>
            </a:r>
            <a:r>
              <a:rPr lang="en" u="sng">
                <a:solidFill>
                  <a:srgbClr val="617A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>
              <a:solidFill>
                <a:srgbClr val="617A86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Photographs by </a:t>
            </a:r>
            <a:r>
              <a:rPr lang="en" u="sng">
                <a:solidFill>
                  <a:srgbClr val="617A8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>
              <a:solidFill>
                <a:srgbClr val="617A86"/>
              </a:solidFill>
            </a:endParaRPr>
          </a:p>
        </p:txBody>
      </p:sp>
      <p:sp>
        <p:nvSpPr>
          <p:cNvPr id="441" name="Google Shape;441;p37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48" name="Google Shape;448;p38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2</a:t>
            </a:r>
            <a:endParaRPr sz="9600" b="1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54" name="Google Shape;454;p3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55" name="Google Shape;455;p39"/>
          <p:cNvSpPr/>
          <p:nvPr/>
        </p:nvSpPr>
        <p:spPr>
          <a:xfrm>
            <a:off x="7735208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DEC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7075124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NOV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6415040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OCT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5754956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SEP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59" name="Google Shape;459;p39"/>
          <p:cNvSpPr/>
          <p:nvPr/>
        </p:nvSpPr>
        <p:spPr>
          <a:xfrm>
            <a:off x="5094872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AUG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4434788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JUL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3774704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JUN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3114619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MAY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2454535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APR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1794451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MAR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1134367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FEB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474283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JAN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0" y="22987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68" name="Google Shape;468;p39"/>
          <p:cNvCxnSpPr/>
          <p:nvPr/>
        </p:nvCxnSpPr>
        <p:spPr>
          <a:xfrm rot="10800000">
            <a:off x="76892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9" name="Google Shape;469;p39"/>
          <p:cNvSpPr txBox="1"/>
          <p:nvPr/>
        </p:nvSpPr>
        <p:spPr>
          <a:xfrm>
            <a:off x="727900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0" name="Google Shape;470;p39"/>
          <p:cNvCxnSpPr/>
          <p:nvPr/>
        </p:nvCxnSpPr>
        <p:spPr>
          <a:xfrm rot="10800000">
            <a:off x="209015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1" name="Google Shape;471;p39"/>
          <p:cNvSpPr txBox="1"/>
          <p:nvPr/>
        </p:nvSpPr>
        <p:spPr>
          <a:xfrm>
            <a:off x="2050642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2" name="Google Shape;472;p39"/>
          <p:cNvCxnSpPr/>
          <p:nvPr/>
        </p:nvCxnSpPr>
        <p:spPr>
          <a:xfrm rot="10800000">
            <a:off x="341139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3" name="Google Shape;473;p39"/>
          <p:cNvSpPr txBox="1"/>
          <p:nvPr/>
        </p:nvSpPr>
        <p:spPr>
          <a:xfrm>
            <a:off x="3373384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4" name="Google Shape;474;p39"/>
          <p:cNvCxnSpPr/>
          <p:nvPr/>
        </p:nvCxnSpPr>
        <p:spPr>
          <a:xfrm rot="10800000">
            <a:off x="473262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5" name="Google Shape;475;p39"/>
          <p:cNvSpPr txBox="1"/>
          <p:nvPr/>
        </p:nvSpPr>
        <p:spPr>
          <a:xfrm>
            <a:off x="4696126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6" name="Google Shape;476;p39"/>
          <p:cNvCxnSpPr/>
          <p:nvPr/>
        </p:nvCxnSpPr>
        <p:spPr>
          <a:xfrm rot="10800000">
            <a:off x="605386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7" name="Google Shape;477;p39"/>
          <p:cNvSpPr txBox="1"/>
          <p:nvPr/>
        </p:nvSpPr>
        <p:spPr>
          <a:xfrm>
            <a:off x="6018868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8" name="Google Shape;478;p39"/>
          <p:cNvCxnSpPr/>
          <p:nvPr/>
        </p:nvCxnSpPr>
        <p:spPr>
          <a:xfrm rot="10800000">
            <a:off x="737509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9" name="Google Shape;479;p39"/>
          <p:cNvSpPr txBox="1"/>
          <p:nvPr/>
        </p:nvSpPr>
        <p:spPr>
          <a:xfrm>
            <a:off x="7341610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0" name="Google Shape;480;p39"/>
          <p:cNvCxnSpPr/>
          <p:nvPr/>
        </p:nvCxnSpPr>
        <p:spPr>
          <a:xfrm rot="10800000">
            <a:off x="143968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1" name="Google Shape;481;p39"/>
          <p:cNvSpPr txBox="1"/>
          <p:nvPr/>
        </p:nvSpPr>
        <p:spPr>
          <a:xfrm>
            <a:off x="1369548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2" name="Google Shape;482;p39"/>
          <p:cNvCxnSpPr/>
          <p:nvPr/>
        </p:nvCxnSpPr>
        <p:spPr>
          <a:xfrm rot="10800000">
            <a:off x="276092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3" name="Google Shape;483;p39"/>
          <p:cNvSpPr txBox="1"/>
          <p:nvPr/>
        </p:nvSpPr>
        <p:spPr>
          <a:xfrm>
            <a:off x="2699944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4" name="Google Shape;484;p39"/>
          <p:cNvCxnSpPr/>
          <p:nvPr/>
        </p:nvCxnSpPr>
        <p:spPr>
          <a:xfrm rot="10800000">
            <a:off x="408215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5" name="Google Shape;485;p39"/>
          <p:cNvSpPr txBox="1"/>
          <p:nvPr/>
        </p:nvSpPr>
        <p:spPr>
          <a:xfrm>
            <a:off x="4030339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6" name="Google Shape;486;p39"/>
          <p:cNvCxnSpPr/>
          <p:nvPr/>
        </p:nvCxnSpPr>
        <p:spPr>
          <a:xfrm rot="10800000">
            <a:off x="540339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39"/>
          <p:cNvSpPr txBox="1"/>
          <p:nvPr/>
        </p:nvSpPr>
        <p:spPr>
          <a:xfrm>
            <a:off x="5360735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8" name="Google Shape;488;p39"/>
          <p:cNvCxnSpPr/>
          <p:nvPr/>
        </p:nvCxnSpPr>
        <p:spPr>
          <a:xfrm rot="10800000">
            <a:off x="672462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39"/>
          <p:cNvSpPr txBox="1"/>
          <p:nvPr/>
        </p:nvSpPr>
        <p:spPr>
          <a:xfrm>
            <a:off x="6691131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90" name="Google Shape;490;p39"/>
          <p:cNvCxnSpPr/>
          <p:nvPr/>
        </p:nvCxnSpPr>
        <p:spPr>
          <a:xfrm rot="10800000">
            <a:off x="804586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39"/>
          <p:cNvSpPr txBox="1"/>
          <p:nvPr/>
        </p:nvSpPr>
        <p:spPr>
          <a:xfrm>
            <a:off x="8008073" y="31909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97" name="Google Shape;497;p40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0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40"/>
          <p:cNvGrpSpPr/>
          <p:nvPr/>
        </p:nvGrpSpPr>
        <p:grpSpPr>
          <a:xfrm>
            <a:off x="1786339" y="1474801"/>
            <a:ext cx="473400" cy="473400"/>
            <a:chOff x="1786339" y="1703401"/>
            <a:chExt cx="473400" cy="473400"/>
          </a:xfrm>
        </p:grpSpPr>
        <p:sp>
          <p:nvSpPr>
            <p:cNvPr id="500" name="Google Shape;50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2" name="Google Shape;502;p40"/>
          <p:cNvGrpSpPr/>
          <p:nvPr/>
        </p:nvGrpSpPr>
        <p:grpSpPr>
          <a:xfrm>
            <a:off x="3814414" y="1474801"/>
            <a:ext cx="473400" cy="473400"/>
            <a:chOff x="3814414" y="1703401"/>
            <a:chExt cx="473400" cy="473400"/>
          </a:xfrm>
        </p:grpSpPr>
        <p:sp>
          <p:nvSpPr>
            <p:cNvPr id="503" name="Google Shape;50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3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5" name="Google Shape;505;p40"/>
          <p:cNvGrpSpPr/>
          <p:nvPr/>
        </p:nvGrpSpPr>
        <p:grpSpPr>
          <a:xfrm>
            <a:off x="5842489" y="1474801"/>
            <a:ext cx="473400" cy="473400"/>
            <a:chOff x="5842489" y="1703401"/>
            <a:chExt cx="473400" cy="473400"/>
          </a:xfrm>
        </p:grpSpPr>
        <p:sp>
          <p:nvSpPr>
            <p:cNvPr id="506" name="Google Shape;506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5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8" name="Google Shape;508;p40"/>
          <p:cNvGrpSpPr/>
          <p:nvPr/>
        </p:nvGrpSpPr>
        <p:grpSpPr>
          <a:xfrm>
            <a:off x="6880814" y="3347700"/>
            <a:ext cx="473400" cy="473400"/>
            <a:chOff x="6880814" y="3576300"/>
            <a:chExt cx="473400" cy="473400"/>
          </a:xfrm>
        </p:grpSpPr>
        <p:sp>
          <p:nvSpPr>
            <p:cNvPr id="509" name="Google Shape;509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6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11" name="Google Shape;511;p40"/>
          <p:cNvGrpSpPr/>
          <p:nvPr/>
        </p:nvGrpSpPr>
        <p:grpSpPr>
          <a:xfrm>
            <a:off x="4852739" y="3347700"/>
            <a:ext cx="473400" cy="473400"/>
            <a:chOff x="4852739" y="3576300"/>
            <a:chExt cx="473400" cy="473400"/>
          </a:xfrm>
        </p:grpSpPr>
        <p:sp>
          <p:nvSpPr>
            <p:cNvPr id="512" name="Google Shape;512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4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14" name="Google Shape;514;p40"/>
          <p:cNvGrpSpPr/>
          <p:nvPr/>
        </p:nvGrpSpPr>
        <p:grpSpPr>
          <a:xfrm>
            <a:off x="2824664" y="3347700"/>
            <a:ext cx="473400" cy="473400"/>
            <a:chOff x="2824664" y="3576300"/>
            <a:chExt cx="473400" cy="473400"/>
          </a:xfrm>
        </p:grpSpPr>
        <p:sp>
          <p:nvSpPr>
            <p:cNvPr id="515" name="Google Shape;51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2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517" name="Google Shape;517;p40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8" name="Google Shape;518;p40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543601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0" name="Google Shape;520;p40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444625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2" name="Google Shape;522;p40"/>
          <p:cNvSpPr txBox="1"/>
          <p:nvPr/>
        </p:nvSpPr>
        <p:spPr>
          <a:xfrm>
            <a:off x="647433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3" name="Google Shape;523;p40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529" name="Google Shape;529;p41"/>
          <p:cNvGraphicFramePr/>
          <p:nvPr/>
        </p:nvGraphicFramePr>
        <p:xfrm>
          <a:off x="798025" y="1006906"/>
          <a:ext cx="7547950" cy="3263500"/>
        </p:xfrm>
        <a:graphic>
          <a:graphicData uri="http://schemas.openxmlformats.org/drawingml/2006/table">
            <a:tbl>
              <a:tblPr>
                <a:noFill/>
                <a:tableStyleId>{242A20BD-2505-46DF-82F6-A791D1CCFF51}</a:tableStyleId>
              </a:tblPr>
              <a:tblGrid>
                <a:gridCol w="129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2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0" name="Google Shape;530;p41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2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36" name="Google Shape;536;p42"/>
          <p:cNvSpPr/>
          <p:nvPr/>
        </p:nvSpPr>
        <p:spPr>
          <a:xfrm>
            <a:off x="1096800" y="1096875"/>
            <a:ext cx="3412800" cy="128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STRENGTHS</a:t>
            </a:r>
            <a:endParaRPr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4650661" y="1096875"/>
            <a:ext cx="3412800" cy="128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WEAKNESSES</a:t>
            </a:r>
            <a:endParaRPr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38" name="Google Shape;538;p42"/>
          <p:cNvSpPr/>
          <p:nvPr/>
        </p:nvSpPr>
        <p:spPr>
          <a:xfrm>
            <a:off x="1096800" y="2523595"/>
            <a:ext cx="3412800" cy="128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Black is the color of ebony and of outer space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OPPORTUNITIES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39" name="Google Shape;539;p42"/>
          <p:cNvSpPr/>
          <p:nvPr/>
        </p:nvSpPr>
        <p:spPr>
          <a:xfrm>
            <a:off x="4650661" y="2523595"/>
            <a:ext cx="3412800" cy="128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White is the color of milk and fresh snow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THREATS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40" name="Google Shape;540;p42"/>
          <p:cNvSpPr/>
          <p:nvPr/>
        </p:nvSpPr>
        <p:spPr>
          <a:xfrm>
            <a:off x="3529851" y="1401114"/>
            <a:ext cx="1961100" cy="1961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2"/>
          <p:cNvSpPr/>
          <p:nvPr/>
        </p:nvSpPr>
        <p:spPr>
          <a:xfrm rot="5400000">
            <a:off x="3671190" y="1401114"/>
            <a:ext cx="1961100" cy="1961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2"/>
          <p:cNvSpPr/>
          <p:nvPr/>
        </p:nvSpPr>
        <p:spPr>
          <a:xfrm rot="10800000">
            <a:off x="3671190" y="1543557"/>
            <a:ext cx="1961100" cy="1961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2"/>
          <p:cNvSpPr/>
          <p:nvPr/>
        </p:nvSpPr>
        <p:spPr>
          <a:xfrm rot="-5400000">
            <a:off x="3529851" y="1543557"/>
            <a:ext cx="1961100" cy="1961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2"/>
          <p:cNvSpPr/>
          <p:nvPr/>
        </p:nvSpPr>
        <p:spPr>
          <a:xfrm>
            <a:off x="3981335" y="1810176"/>
            <a:ext cx="291633" cy="37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S</a:t>
            </a:r>
          </a:p>
        </p:txBody>
      </p:sp>
      <p:sp>
        <p:nvSpPr>
          <p:cNvPr id="545" name="Google Shape;545;p42"/>
          <p:cNvSpPr/>
          <p:nvPr/>
        </p:nvSpPr>
        <p:spPr>
          <a:xfrm>
            <a:off x="4805337" y="1816439"/>
            <a:ext cx="470521" cy="3587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W</a:t>
            </a:r>
          </a:p>
        </p:txBody>
      </p:sp>
      <p:sp>
        <p:nvSpPr>
          <p:cNvPr id="546" name="Google Shape;546;p42"/>
          <p:cNvSpPr/>
          <p:nvPr/>
        </p:nvSpPr>
        <p:spPr>
          <a:xfrm>
            <a:off x="3953274" y="2707809"/>
            <a:ext cx="347755" cy="3707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O</a:t>
            </a:r>
          </a:p>
        </p:txBody>
      </p:sp>
      <p:sp>
        <p:nvSpPr>
          <p:cNvPr id="547" name="Google Shape;547;p42"/>
          <p:cNvSpPr/>
          <p:nvPr/>
        </p:nvSpPr>
        <p:spPr>
          <a:xfrm>
            <a:off x="4898038" y="2714072"/>
            <a:ext cx="285119" cy="3587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T</a:t>
            </a:r>
          </a:p>
        </p:txBody>
      </p:sp>
      <p:sp>
        <p:nvSpPr>
          <p:cNvPr id="548" name="Google Shape;548;p42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55" name="Google Shape;555;p43"/>
          <p:cNvSpPr txBox="1"/>
          <p:nvPr/>
        </p:nvSpPr>
        <p:spPr>
          <a:xfrm>
            <a:off x="2128065" y="512250"/>
            <a:ext cx="1629300" cy="150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Key Activities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800" b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6" name="Google Shape;556;p43"/>
          <p:cNvSpPr txBox="1"/>
          <p:nvPr/>
        </p:nvSpPr>
        <p:spPr>
          <a:xfrm>
            <a:off x="2128065" y="2019386"/>
            <a:ext cx="1629300" cy="150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Key Resources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7" name="Google Shape;557;p43"/>
          <p:cNvSpPr txBox="1"/>
          <p:nvPr/>
        </p:nvSpPr>
        <p:spPr>
          <a:xfrm>
            <a:off x="3757355" y="512250"/>
            <a:ext cx="1629300" cy="30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Value Propositions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8" name="Google Shape;558;p43"/>
          <p:cNvSpPr txBox="1"/>
          <p:nvPr/>
        </p:nvSpPr>
        <p:spPr>
          <a:xfrm>
            <a:off x="5386645" y="512250"/>
            <a:ext cx="1629300" cy="150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Customer Relationships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5386645" y="2019386"/>
            <a:ext cx="1629300" cy="150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Channels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0" name="Google Shape;560;p43"/>
          <p:cNvSpPr txBox="1"/>
          <p:nvPr/>
        </p:nvSpPr>
        <p:spPr>
          <a:xfrm>
            <a:off x="7015935" y="512250"/>
            <a:ext cx="1629300" cy="30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Customer Segments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1" name="Google Shape;561;p43"/>
          <p:cNvSpPr txBox="1"/>
          <p:nvPr/>
        </p:nvSpPr>
        <p:spPr>
          <a:xfrm>
            <a:off x="498775" y="512250"/>
            <a:ext cx="1629300" cy="30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Key Partners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800" b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2" name="Google Shape;562;p43"/>
          <p:cNvSpPr txBox="1"/>
          <p:nvPr/>
        </p:nvSpPr>
        <p:spPr>
          <a:xfrm>
            <a:off x="498775" y="3526522"/>
            <a:ext cx="4073100" cy="116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Cost Structure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3" name="Google Shape;563;p43"/>
          <p:cNvSpPr txBox="1"/>
          <p:nvPr/>
        </p:nvSpPr>
        <p:spPr>
          <a:xfrm>
            <a:off x="4572000" y="3526522"/>
            <a:ext cx="4073100" cy="116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Revenue Streams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4" name="Google Shape;564;p43"/>
          <p:cNvSpPr/>
          <p:nvPr/>
        </p:nvSpPr>
        <p:spPr>
          <a:xfrm>
            <a:off x="4295941" y="3598545"/>
            <a:ext cx="204046" cy="202853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5" name="Google Shape;565;p43"/>
          <p:cNvSpPr/>
          <p:nvPr/>
        </p:nvSpPr>
        <p:spPr>
          <a:xfrm>
            <a:off x="6740343" y="584341"/>
            <a:ext cx="203437" cy="18262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1860217" y="584259"/>
            <a:ext cx="195717" cy="19570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8387008" y="584339"/>
            <a:ext cx="186194" cy="19630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568" name="Google Shape;568;p43"/>
          <p:cNvGrpSpPr/>
          <p:nvPr/>
        </p:nvGrpSpPr>
        <p:grpSpPr>
          <a:xfrm>
            <a:off x="8342919" y="3598348"/>
            <a:ext cx="220681" cy="161802"/>
            <a:chOff x="4610450" y="3703750"/>
            <a:chExt cx="453050" cy="332175"/>
          </a:xfrm>
        </p:grpSpPr>
        <p:sp>
          <p:nvSpPr>
            <p:cNvPr id="569" name="Google Shape;569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571" name="Google Shape;571;p43"/>
          <p:cNvSpPr/>
          <p:nvPr/>
        </p:nvSpPr>
        <p:spPr>
          <a:xfrm>
            <a:off x="3487270" y="584274"/>
            <a:ext cx="198079" cy="198091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572" name="Google Shape;572;p43"/>
          <p:cNvGrpSpPr/>
          <p:nvPr/>
        </p:nvGrpSpPr>
        <p:grpSpPr>
          <a:xfrm>
            <a:off x="5136738" y="584231"/>
            <a:ext cx="177865" cy="226635"/>
            <a:chOff x="1958100" y="4985350"/>
            <a:chExt cx="365150" cy="465275"/>
          </a:xfrm>
        </p:grpSpPr>
        <p:sp>
          <p:nvSpPr>
            <p:cNvPr id="573" name="Google Shape;573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76" name="Google Shape;576;p43"/>
          <p:cNvGrpSpPr/>
          <p:nvPr/>
        </p:nvGrpSpPr>
        <p:grpSpPr>
          <a:xfrm>
            <a:off x="3409913" y="2091194"/>
            <a:ext cx="267686" cy="243294"/>
            <a:chOff x="4562200" y="4968250"/>
            <a:chExt cx="549550" cy="499475"/>
          </a:xfrm>
        </p:grpSpPr>
        <p:sp>
          <p:nvSpPr>
            <p:cNvPr id="577" name="Google Shape;577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82" name="Google Shape;582;p43"/>
          <p:cNvGrpSpPr/>
          <p:nvPr/>
        </p:nvGrpSpPr>
        <p:grpSpPr>
          <a:xfrm>
            <a:off x="6668278" y="2092620"/>
            <a:ext cx="262924" cy="252208"/>
            <a:chOff x="5241175" y="4959100"/>
            <a:chExt cx="539775" cy="517775"/>
          </a:xfrm>
        </p:grpSpPr>
        <p:sp>
          <p:nvSpPr>
            <p:cNvPr id="583" name="Google Shape;583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94" name="Google Shape;594;p44"/>
          <p:cNvGrpSpPr/>
          <p:nvPr/>
        </p:nvGrpSpPr>
        <p:grpSpPr>
          <a:xfrm>
            <a:off x="1184810" y="1161969"/>
            <a:ext cx="3288539" cy="2956460"/>
            <a:chOff x="3778727" y="4460423"/>
            <a:chExt cx="720160" cy="647438"/>
          </a:xfrm>
        </p:grpSpPr>
        <p:sp>
          <p:nvSpPr>
            <p:cNvPr id="595" name="Google Shape;595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cxnSp>
        <p:nvCxnSpPr>
          <p:cNvPr id="602" name="Google Shape;602;p44"/>
          <p:cNvCxnSpPr/>
          <p:nvPr/>
        </p:nvCxnSpPr>
        <p:spPr>
          <a:xfrm>
            <a:off x="4400254" y="1651350"/>
            <a:ext cx="96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3" name="Google Shape;603;p44"/>
          <p:cNvSpPr txBox="1"/>
          <p:nvPr/>
        </p:nvSpPr>
        <p:spPr>
          <a:xfrm>
            <a:off x="5419647" y="1494544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04" name="Google Shape;604;p44"/>
          <p:cNvCxnSpPr/>
          <p:nvPr/>
        </p:nvCxnSpPr>
        <p:spPr>
          <a:xfrm>
            <a:off x="4258373" y="2090303"/>
            <a:ext cx="1105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5" name="Google Shape;605;p44"/>
          <p:cNvSpPr txBox="1"/>
          <p:nvPr/>
        </p:nvSpPr>
        <p:spPr>
          <a:xfrm>
            <a:off x="5419647" y="1933488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06" name="Google Shape;606;p44"/>
          <p:cNvCxnSpPr/>
          <p:nvPr/>
        </p:nvCxnSpPr>
        <p:spPr>
          <a:xfrm>
            <a:off x="4056750" y="2529256"/>
            <a:ext cx="1306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7" name="Google Shape;607;p44"/>
          <p:cNvSpPr txBox="1"/>
          <p:nvPr/>
        </p:nvSpPr>
        <p:spPr>
          <a:xfrm>
            <a:off x="5419647" y="2372431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08" name="Google Shape;608;p44"/>
          <p:cNvCxnSpPr/>
          <p:nvPr/>
        </p:nvCxnSpPr>
        <p:spPr>
          <a:xfrm>
            <a:off x="3884998" y="2968186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9" name="Google Shape;609;p44"/>
          <p:cNvSpPr txBox="1"/>
          <p:nvPr/>
        </p:nvSpPr>
        <p:spPr>
          <a:xfrm>
            <a:off x="5419647" y="2811375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10" name="Google Shape;610;p44"/>
          <p:cNvCxnSpPr/>
          <p:nvPr/>
        </p:nvCxnSpPr>
        <p:spPr>
          <a:xfrm>
            <a:off x="3698299" y="3407139"/>
            <a:ext cx="1665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1" name="Google Shape;611;p44"/>
          <p:cNvSpPr txBox="1"/>
          <p:nvPr/>
        </p:nvSpPr>
        <p:spPr>
          <a:xfrm>
            <a:off x="5419647" y="3250319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12" name="Google Shape;612;p44"/>
          <p:cNvCxnSpPr/>
          <p:nvPr/>
        </p:nvCxnSpPr>
        <p:spPr>
          <a:xfrm>
            <a:off x="3504150" y="3846069"/>
            <a:ext cx="185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3" name="Google Shape;613;p44"/>
          <p:cNvSpPr txBox="1"/>
          <p:nvPr/>
        </p:nvSpPr>
        <p:spPr>
          <a:xfrm>
            <a:off x="5419647" y="3689262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14" name="Google Shape;614;p44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20" name="Google Shape;620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3027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1" name="Google Shape;621;p45"/>
          <p:cNvSpPr txBox="1"/>
          <p:nvPr/>
        </p:nvSpPr>
        <p:spPr>
          <a:xfrm>
            <a:off x="860325" y="29218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Imani Jackson</a:t>
            </a:r>
            <a:br>
              <a:rPr lang="en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JOB TITLE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2" name="Google Shape;62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3027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3" name="Google Shape;623;p45"/>
          <p:cNvSpPr txBox="1"/>
          <p:nvPr/>
        </p:nvSpPr>
        <p:spPr>
          <a:xfrm>
            <a:off x="2840050" y="29218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Marcos Galán</a:t>
            </a:r>
            <a:br>
              <a:rPr lang="en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JOB TITLE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3027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5" name="Google Shape;625;p45"/>
          <p:cNvSpPr txBox="1"/>
          <p:nvPr/>
        </p:nvSpPr>
        <p:spPr>
          <a:xfrm>
            <a:off x="4819775" y="29218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Ixchel Valdía</a:t>
            </a:r>
            <a:br>
              <a:rPr lang="en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JOB TITLE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6" name="Google Shape;626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3027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7" name="Google Shape;627;p45"/>
          <p:cNvSpPr txBox="1"/>
          <p:nvPr/>
        </p:nvSpPr>
        <p:spPr>
          <a:xfrm>
            <a:off x="6799500" y="29218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Nils Årud</a:t>
            </a:r>
            <a:br>
              <a:rPr lang="en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JOB TITLE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28" name="Google Shape;628;p45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34" name="Google Shape;634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36" name="Google Shape;636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2" name="Google Shape;682;p4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683" name="Google Shape;683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84" name="Google Shape;684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06" name="Google Shape;706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07" name="Google Shape;707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08" name="Google Shape;708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LOW VALUE 1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09" name="Google Shape;709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HIGH VALUE 1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0" name="Google Shape;710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LOW VALUE 2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1" name="Google Shape;711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HIGH VALUE 2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2" name="Google Shape;712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Our company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3" name="Google Shape;713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4" name="Google Shape;714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5" name="Google Shape;715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6" name="Google Shape;716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7" name="Google Shape;717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8" name="Google Shape;718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2373447" y="18247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2191658" y="848696"/>
            <a:ext cx="5718628" cy="103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Kỹ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mọi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pixel,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pixel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ngược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2A953-33C3-4F48-AAB3-B0FA24E98E4D}"/>
              </a:ext>
            </a:extLst>
          </p:cNvPr>
          <p:cNvSpPr txBox="1"/>
          <p:nvPr/>
        </p:nvSpPr>
        <p:spPr>
          <a:xfrm>
            <a:off x="2328634" y="1820924"/>
            <a:ext cx="3458938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ngưỡng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lvl="7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cv2.THRESH_BINARY</a:t>
            </a:r>
          </a:p>
          <a:p>
            <a:pPr marL="342900" lvl="4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cv2.THRESH_BINARY_INV</a:t>
            </a:r>
          </a:p>
          <a:p>
            <a:pPr marL="342900" lvl="4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cv2.THRESH_TRUNC</a:t>
            </a:r>
          </a:p>
          <a:p>
            <a:pPr marL="342900" lvl="4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cv2.THRESH_TOZERO</a:t>
            </a:r>
          </a:p>
          <a:p>
            <a:pPr marL="342900" lvl="4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cv2.THRESH_TOZERO_INV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5E6BF-1661-47D5-83A4-3110B01E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015" y="218000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84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7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724" name="Google Shape;724;p47"/>
          <p:cNvGraphicFramePr/>
          <p:nvPr/>
        </p:nvGraphicFramePr>
        <p:xfrm>
          <a:off x="855300" y="1093725"/>
          <a:ext cx="7530600" cy="2986820"/>
        </p:xfrm>
        <a:graphic>
          <a:graphicData uri="http://schemas.openxmlformats.org/drawingml/2006/table">
            <a:tbl>
              <a:tblPr>
                <a:noFill/>
                <a:tableStyleId>{EBB38DEC-D873-43F8-8245-15F6AB083779}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25" name="Google Shape;725;p47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BECC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31" name="Google Shape;731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38" name="Google Shape;738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41" name="Google Shape;741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46" name="Google Shape;746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50" name="Google Shape;750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56" name="Google Shape;756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77" name="Google Shape;777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80" name="Google Shape;780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84" name="Google Shape;784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88" name="Google Shape;788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97" name="Google Shape;797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800" name="Google Shape;800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803" name="Google Shape;803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806" name="Google Shape;806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809" name="Google Shape;809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814" name="Google Shape;814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817" name="Google Shape;817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822" name="Google Shape;822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825" name="Google Shape;825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31" name="Google Shape;831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34" name="Google Shape;834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40" name="Google Shape;840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46" name="Google Shape;846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54" name="Google Shape;854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57" name="Google Shape;857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60" name="Google Shape;860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64" name="Google Shape;864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67" name="Google Shape;867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73" name="Google Shape;873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78" name="Google Shape;878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81" name="Google Shape;881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85" name="Google Shape;885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88" name="Google Shape;888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" name="Google Shape;893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94" name="Google Shape;894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97" name="Google Shape;897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902" name="Google Shape;902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906" name="Google Shape;906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909" name="Google Shape;909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913" name="Google Shape;913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919" name="Google Shape;919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922" name="Google Shape;922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929" name="Google Shape;929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32" name="Google Shape;932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38" name="Google Shape;938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42" name="Google Shape;942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" name="Google Shape;948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49" name="Google Shape;949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54" name="Google Shape;954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7" name="Google Shape;957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8" name="Google Shape;958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59" name="Google Shape;959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65" name="Google Shape;965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69" name="Google Shape;969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73" name="Google Shape;973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79" name="Google Shape;979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85" name="Google Shape;985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88" name="Google Shape;988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96" name="Google Shape;996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48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002" name="Google Shape;1002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004" name="Google Shape;1004;p48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48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006" name="Google Shape;1006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8" name="Google Shape;1008;p48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9" name="Google Shape;1009;p48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010" name="Google Shape;1010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48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8"/>
          <p:cNvSpPr txBox="1"/>
          <p:nvPr/>
        </p:nvSpPr>
        <p:spPr>
          <a:xfrm>
            <a:off x="6140725" y="197589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This means that you can: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Resize them without losing quality.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fill color and opacity.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line color, width and style.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Isn’t that nice? :)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Examples: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14" name="Google Shape;1014;p48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51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20" name="Google Shape;1020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27" name="Google Shape;1027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32" name="Google Shape;1032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36" name="Google Shape;1036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42" name="Google Shape;1042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46" name="Google Shape;1046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51" name="Google Shape;1051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57" name="Google Shape;1057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64" name="Google Shape;1064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67" name="Google Shape;1067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0" name="Google Shape;1070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71" name="Google Shape;1071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78" name="Google Shape;1078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84" name="Google Shape;1084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7" name="Google Shape;1087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88" name="Google Shape;1088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9" name="Google Shape;1099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06" name="Google Shape;1106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11" name="Google Shape;1111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17" name="Google Shape;1117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24" name="Google Shape;1124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29" name="Google Shape;1129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34" name="Google Shape;1134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9" name="Google Shape;1139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40" name="Google Shape;114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0" name="Google Shape;1150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51" name="Google Shape;1151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4" name="Google Shape;1154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55" name="Google Shape;115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5" name="Google Shape;1165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66" name="Google Shape;1166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0" name="Google Shape;1170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71" name="Google Shape;117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1" name="Google Shape;1181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82" name="Google Shape;1182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90" name="Google Shape;1190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95" name="Google Shape;1195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00" name="Google Shape;1200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06" name="Google Shape;1206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13" name="Google Shape;1213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17" name="Google Shape;1217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23" name="Google Shape;1223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9" name="Google Shape;1229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30" name="Google Shape;1230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3" name="Google Shape;1233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34" name="Google Shape;1234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39" name="Google Shape;1239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46" name="Google Shape;1246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54" name="Google Shape;1254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59" name="Google Shape;1259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63" name="Google Shape;1263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67" name="Google Shape;1267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72" name="Google Shape;1272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77" name="Google Shape;1277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83" name="Google Shape;1283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90" name="Google Shape;1290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98" name="Google Shape;1298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11" name="Google Shape;1311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16" name="Google Shape;1316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20" name="Google Shape;1320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27" name="Google Shape;1327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5" name="Google Shape;1335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36" name="Google Shape;1336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49" name="Google Shape;1349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62" name="Google Shape;1362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75" name="Google Shape;1375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82" name="Google Shape;1382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7" name="Google Shape;139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98" name="Google Shape;139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03" name="Google Shape;1403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04" name="Google Shape;1404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08" name="Google Shape;1408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1" name="Google Shape;1411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12" name="Google Shape;1412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16" name="Google Shape;1416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9" name="Google Shape;1419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20" name="Google Shape;1420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29" name="Google Shape;1429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54" name="Google Shape;1454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55" name="Google Shape;145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7" name="Google Shape;1457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58" name="Google Shape;145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0" name="Google Shape;1460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61" name="Google Shape;1461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3" name="Google Shape;1463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64" name="Google Shape;1464;p4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BECC"/>
        </a:solidFill>
        <a:effectLst/>
      </p:bgPr>
    </p:bg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0"/>
          <p:cNvSpPr txBox="1"/>
          <p:nvPr/>
        </p:nvSpPr>
        <p:spPr>
          <a:xfrm>
            <a:off x="731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You can also use any emoji as an icon!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And of course it resizes without losing quality.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How? Follow Google instructions https://twitter.com/googledocs/status/730087240156643328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70" name="Google Shape;1470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E8004C"/>
                </a:highlight>
                <a:latin typeface="Varela Round"/>
                <a:ea typeface="Varela Round"/>
                <a:cs typeface="Varela Round"/>
                <a:sym typeface="Varela Round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E8004C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71" name="Google Shape;1471;p5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8" name="Google Shape;1478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79" name="Google Shape;1479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80" name="Google Shape;1480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2" name="Google Shape;1482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83" name="Google Shape;1483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5" name="Google Shape;1485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86" name="Google Shape;1486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7" name="Google Shape;1487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8" name="Google Shape;1488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89" name="Google Shape;1489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90" name="Google Shape;1490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3DFC97-5326-4737-85D0-DBDE29F7E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71" y="670112"/>
            <a:ext cx="4005845" cy="3991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163F0-63B0-4F9E-9CF4-92A4BABCA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60" y="1020496"/>
            <a:ext cx="617970" cy="761133"/>
          </a:xfrm>
          <a:prstGeom prst="rect">
            <a:avLst/>
          </a:prstGeom>
        </p:spPr>
      </p:pic>
      <p:grpSp>
        <p:nvGrpSpPr>
          <p:cNvPr id="5" name="Google Shape;884;p48">
            <a:extLst>
              <a:ext uri="{FF2B5EF4-FFF2-40B4-BE49-F238E27FC236}">
                <a16:creationId xmlns:a16="http://schemas.microsoft.com/office/drawing/2014/main" id="{E8CDE59C-1F7C-4A45-82E6-1099B2C1E44B}"/>
              </a:ext>
            </a:extLst>
          </p:cNvPr>
          <p:cNvGrpSpPr/>
          <p:nvPr/>
        </p:nvGrpSpPr>
        <p:grpSpPr>
          <a:xfrm>
            <a:off x="6005577" y="4345584"/>
            <a:ext cx="427781" cy="316489"/>
            <a:chOff x="5255200" y="3006475"/>
            <a:chExt cx="511700" cy="378575"/>
          </a:xfrm>
          <a:solidFill>
            <a:schemeClr val="bg2">
              <a:lumMod val="75000"/>
            </a:schemeClr>
          </a:solidFill>
        </p:grpSpPr>
        <p:sp>
          <p:nvSpPr>
            <p:cNvPr id="6" name="Google Shape;885;p48">
              <a:extLst>
                <a:ext uri="{FF2B5EF4-FFF2-40B4-BE49-F238E27FC236}">
                  <a16:creationId xmlns:a16="http://schemas.microsoft.com/office/drawing/2014/main" id="{06C7285B-E887-4FC0-8E6B-F5E9DEF6ABF0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6;p48">
              <a:extLst>
                <a:ext uri="{FF2B5EF4-FFF2-40B4-BE49-F238E27FC236}">
                  <a16:creationId xmlns:a16="http://schemas.microsoft.com/office/drawing/2014/main" id="{F1A38AD1-BA56-4ED3-990E-BA66C875BCE4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73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>
            <a:spLocks noGrp="1"/>
          </p:cNvSpPr>
          <p:nvPr>
            <p:ph type="title"/>
          </p:nvPr>
        </p:nvSpPr>
        <p:spPr>
          <a:xfrm>
            <a:off x="3178696" y="600622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1" name="Google Shape;441;p37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34E3B-F32C-4D47-B2F5-86693C26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74" y="1188720"/>
            <a:ext cx="5756910" cy="784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63801-627B-4F81-8CBE-FABAD4E73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02" y="658679"/>
            <a:ext cx="505969" cy="623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57E279-23C1-4F5E-9526-C7DBE204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182" y="2219779"/>
            <a:ext cx="2857500" cy="1524000"/>
          </a:xfrm>
          <a:prstGeom prst="rect">
            <a:avLst/>
          </a:prstGeom>
        </p:spPr>
      </p:pic>
      <p:grpSp>
        <p:nvGrpSpPr>
          <p:cNvPr id="9" name="Google Shape;1233;p49">
            <a:extLst>
              <a:ext uri="{FF2B5EF4-FFF2-40B4-BE49-F238E27FC236}">
                <a16:creationId xmlns:a16="http://schemas.microsoft.com/office/drawing/2014/main" id="{EF444F30-F55A-4BF1-9E4D-45CFC81EDB46}"/>
              </a:ext>
            </a:extLst>
          </p:cNvPr>
          <p:cNvGrpSpPr/>
          <p:nvPr/>
        </p:nvGrpSpPr>
        <p:grpSpPr>
          <a:xfrm>
            <a:off x="5477183" y="710190"/>
            <a:ext cx="445785" cy="421964"/>
            <a:chOff x="10914544" y="4407150"/>
            <a:chExt cx="720170" cy="681687"/>
          </a:xfrm>
        </p:grpSpPr>
        <p:sp>
          <p:nvSpPr>
            <p:cNvPr id="10" name="Google Shape;1234;p49">
              <a:extLst>
                <a:ext uri="{FF2B5EF4-FFF2-40B4-BE49-F238E27FC236}">
                  <a16:creationId xmlns:a16="http://schemas.microsoft.com/office/drawing/2014/main" id="{F7FC5917-3A4A-4E33-85E6-98F42A139253}"/>
                </a:ext>
              </a:extLst>
            </p:cNvPr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35;p49">
              <a:extLst>
                <a:ext uri="{FF2B5EF4-FFF2-40B4-BE49-F238E27FC236}">
                  <a16:creationId xmlns:a16="http://schemas.microsoft.com/office/drawing/2014/main" id="{2B3FB332-77EB-40DE-9C0F-8D2C09AB89F8}"/>
                </a:ext>
              </a:extLst>
            </p:cNvPr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36;p49">
              <a:extLst>
                <a:ext uri="{FF2B5EF4-FFF2-40B4-BE49-F238E27FC236}">
                  <a16:creationId xmlns:a16="http://schemas.microsoft.com/office/drawing/2014/main" id="{AF38FC08-76AB-4B16-8E14-D013CD175253}"/>
                </a:ext>
              </a:extLst>
            </p:cNvPr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37;p49">
              <a:extLst>
                <a:ext uri="{FF2B5EF4-FFF2-40B4-BE49-F238E27FC236}">
                  <a16:creationId xmlns:a16="http://schemas.microsoft.com/office/drawing/2014/main" id="{132DAFAA-36A1-4E9E-B88F-D392C522DBCD}"/>
                </a:ext>
              </a:extLst>
            </p:cNvPr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43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C5D507-7A97-42CD-8D86-54AD895B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33829"/>
            <a:ext cx="6858000" cy="44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3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4426857" y="1723572"/>
            <a:ext cx="3639600" cy="1466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Google Shape;275;p22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6ADD91-CD80-4A93-BC13-742D88428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796" b="84048" l="24320" r="759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92" y="877208"/>
            <a:ext cx="4545066" cy="33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6783"/>
      </p:ext>
    </p:extLst>
  </p:cSld>
  <p:clrMapOvr>
    <a:masterClrMapping/>
  </p:clrMapOvr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212A2E"/>
      </a:dk1>
      <a:lt1>
        <a:srgbClr val="FFFFFF"/>
      </a:lt1>
      <a:dk2>
        <a:srgbClr val="617A86"/>
      </a:dk2>
      <a:lt2>
        <a:srgbClr val="A1BECC"/>
      </a:lt2>
      <a:accent1>
        <a:srgbClr val="00D1C6"/>
      </a:accent1>
      <a:accent2>
        <a:srgbClr val="00ACC3"/>
      </a:accent2>
      <a:accent3>
        <a:srgbClr val="BBCD00"/>
      </a:accent3>
      <a:accent4>
        <a:srgbClr val="65BB48"/>
      </a:accent4>
      <a:accent5>
        <a:srgbClr val="F8BB00"/>
      </a:accent5>
      <a:accent6>
        <a:srgbClr val="EF6222"/>
      </a:accent6>
      <a:hlink>
        <a:srgbClr val="617A8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2351</Words>
  <Application>Microsoft Office PowerPoint</Application>
  <PresentationFormat>On-screen Show (16:9)</PresentationFormat>
  <Paragraphs>451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Symbol</vt:lpstr>
      <vt:lpstr>Arial</vt:lpstr>
      <vt:lpstr>Wingdings</vt:lpstr>
      <vt:lpstr>Calibri</vt:lpstr>
      <vt:lpstr>Cambria Math</vt:lpstr>
      <vt:lpstr>Montserrat</vt:lpstr>
      <vt:lpstr>Nixie One</vt:lpstr>
      <vt:lpstr>Times New Roman</vt:lpstr>
      <vt:lpstr>Varela Round</vt:lpstr>
      <vt:lpstr>Puck template</vt:lpstr>
      <vt:lpstr>TÌM HIỂU VỀ ADAPTIVE THRESHOLDING</vt:lpstr>
      <vt:lpstr>Roadmap</vt:lpstr>
      <vt:lpstr>Thresholding là gì và tại sao dùng Adaptive Thresholding?</vt:lpstr>
      <vt:lpstr>Thresholding là gì?</vt:lpstr>
      <vt:lpstr>Các ngưỡng cơ bản:</vt:lpstr>
      <vt:lpstr>PowerPoint Presentation</vt:lpstr>
      <vt:lpstr>Code minh họa:</vt:lpstr>
      <vt:lpstr>PowerPoint Presentation</vt:lpstr>
      <vt:lpstr>Làm thế nào để có được tấm ảnh nhị phân như mong muốn?</vt:lpstr>
      <vt:lpstr>Adaptive Thresholding</vt:lpstr>
      <vt:lpstr>Ý tưởng của Adaptive Thresholding</vt:lpstr>
      <vt:lpstr>Ý tưởng của Adaptive Thresholding</vt:lpstr>
      <vt:lpstr> Tính giá trị trung bình của khu vực lân cận</vt:lpstr>
      <vt:lpstr> Tính giá trị trung bình của khu vực lân cận</vt:lpstr>
      <vt:lpstr> Tìm ngưỡng thích ứng với một ma trận điểm ảnh</vt:lpstr>
      <vt:lpstr> Tìm ngưỡng thích ứng với một ma trận điểm ảnh</vt:lpstr>
      <vt:lpstr>Instructions for use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Presentation design</vt:lpstr>
      <vt:lpstr>Credits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VỀ ADAPTIVE THRESHOLDING</dc:title>
  <cp:lastModifiedBy>Long Lê Hoàng</cp:lastModifiedBy>
  <cp:revision>13</cp:revision>
  <dcterms:modified xsi:type="dcterms:W3CDTF">2021-12-06T09:13:34Z</dcterms:modified>
</cp:coreProperties>
</file>